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5"/>
  </p:notesMasterIdLst>
  <p:sldIdLst>
    <p:sldId id="256" r:id="rId2"/>
    <p:sldId id="260" r:id="rId3"/>
    <p:sldId id="258" r:id="rId4"/>
    <p:sldId id="263" r:id="rId5"/>
    <p:sldId id="264" r:id="rId6"/>
    <p:sldId id="265" r:id="rId7"/>
    <p:sldId id="266" r:id="rId8"/>
    <p:sldId id="267" r:id="rId9"/>
    <p:sldId id="272" r:id="rId10"/>
    <p:sldId id="273" r:id="rId11"/>
    <p:sldId id="269" r:id="rId12"/>
    <p:sldId id="270" r:id="rId13"/>
    <p:sldId id="271" r:id="rId14"/>
    <p:sldId id="268" r:id="rId15"/>
    <p:sldId id="275" r:id="rId16"/>
    <p:sldId id="274" r:id="rId17"/>
    <p:sldId id="276" r:id="rId18"/>
    <p:sldId id="278" r:id="rId19"/>
    <p:sldId id="277" r:id="rId20"/>
    <p:sldId id="259" r:id="rId21"/>
    <p:sldId id="261" r:id="rId22"/>
    <p:sldId id="279" r:id="rId23"/>
    <p:sldId id="280" r:id="rId24"/>
    <p:sldId id="288" r:id="rId25"/>
    <p:sldId id="284" r:id="rId26"/>
    <p:sldId id="285" r:id="rId27"/>
    <p:sldId id="289" r:id="rId28"/>
    <p:sldId id="290" r:id="rId29"/>
    <p:sldId id="286" r:id="rId30"/>
    <p:sldId id="287" r:id="rId31"/>
    <p:sldId id="292" r:id="rId32"/>
    <p:sldId id="294" r:id="rId33"/>
    <p:sldId id="295" r:id="rId34"/>
    <p:sldId id="296" r:id="rId35"/>
    <p:sldId id="298" r:id="rId36"/>
    <p:sldId id="297" r:id="rId37"/>
    <p:sldId id="301" r:id="rId38"/>
    <p:sldId id="300" r:id="rId39"/>
    <p:sldId id="299" r:id="rId40"/>
    <p:sldId id="302" r:id="rId41"/>
    <p:sldId id="303" r:id="rId42"/>
    <p:sldId id="282" r:id="rId43"/>
    <p:sldId id="293" r:id="rId44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66FF99"/>
    <a:srgbClr val="FF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979" autoAdjust="0"/>
    <p:restoredTop sz="94346" autoAdjust="0"/>
  </p:normalViewPr>
  <p:slideViewPr>
    <p:cSldViewPr>
      <p:cViewPr>
        <p:scale>
          <a:sx n="100" d="100"/>
          <a:sy n="100" d="100"/>
        </p:scale>
        <p:origin x="282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31FF7B9-F0BA-4ED3-A6B8-9CF7277B4616}" type="datetimeFigureOut">
              <a:rPr lang="it-IT"/>
              <a:pPr>
                <a:defRPr/>
              </a:pPr>
              <a:t>25/02/2011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1C481DE-2133-47F1-97D9-87D01CBF98B1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2149377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536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2881490-26BA-4AA6-A78A-0C0B7810B078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5939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BF12F26-8E66-4ACC-94DA-058A26AC3FAF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ttangolo 11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ttangolo 13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ttangolo 18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Connettore 1 10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Connettore 1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Connettore 1 1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Connettore 1 15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4" name="Connettore 1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5" name="Connettore 1 21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6" name="Rettangolo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Ovale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Ovale 22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Ovale 23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Ovale 25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Ovale 24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22" name="Segnaposto data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2E47E-CB06-424A-9AC7-EE64E1BE5060}" type="datetimeFigureOut">
              <a:rPr lang="it-IT"/>
              <a:pPr>
                <a:defRPr/>
              </a:pPr>
              <a:t>25/02/2011</a:t>
            </a:fld>
            <a:endParaRPr lang="it-IT" dirty="0"/>
          </a:p>
        </p:txBody>
      </p:sp>
      <p:sp>
        <p:nvSpPr>
          <p:cNvPr id="23" name="Segnaposto piè di pagina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" name="Segnaposto numero diapositiva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A3701-2372-4F83-87B6-8435E2CE16C5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B4ABD-7413-40C2-8B12-938A15D18CC4}" type="datetimeFigureOut">
              <a:rPr lang="it-IT"/>
              <a:pPr>
                <a:defRPr/>
              </a:pPr>
              <a:t>25/02/2011</a:t>
            </a:fld>
            <a:endParaRPr lang="it-IT" dirty="0"/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A1E1B-5BD4-4501-AFEB-179B07DA49BD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967B7-D055-4029-8997-84D759A1EC56}" type="datetimeFigureOut">
              <a:rPr lang="it-IT"/>
              <a:pPr>
                <a:defRPr/>
              </a:pPr>
              <a:t>25/02/2011</a:t>
            </a:fld>
            <a:endParaRPr lang="it-IT" dirty="0"/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00314-93C6-45E6-827E-F7858A668A6A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EE42BD5-3959-4B08-8284-3324F3140A40}" type="datetimeFigureOut">
              <a:rPr lang="it-IT"/>
              <a:pPr>
                <a:defRPr/>
              </a:pPr>
              <a:t>25/02/2011</a:t>
            </a:fld>
            <a:endParaRPr lang="it-IT" dirty="0"/>
          </a:p>
        </p:txBody>
      </p:sp>
      <p:sp>
        <p:nvSpPr>
          <p:cNvPr id="5" name="Segnaposto numero diapositiva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2ECEC3C-8D2B-479C-B8DA-BD6A6060FA24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  <p:sp>
        <p:nvSpPr>
          <p:cNvPr id="6" name="Segnaposto piè di pagina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ttangolo 9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ttangolo 10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ttangolo 11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Connettore 1 12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" name="Connettore 1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Connettore 1 14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Connettore 1 15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Connettore 1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Rettangolo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Ovale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Ovale 19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Ovale 20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Ovale 21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Ovale 22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Connettore 1 25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0" name="Segnaposto data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35FDD-514E-4EE4-AE7C-CBE948620BEB}" type="datetimeFigureOut">
              <a:rPr lang="it-IT"/>
              <a:pPr>
                <a:defRPr/>
              </a:pPr>
              <a:t>25/02/2011</a:t>
            </a:fld>
            <a:endParaRPr lang="it-IT" dirty="0"/>
          </a:p>
        </p:txBody>
      </p:sp>
      <p:sp>
        <p:nvSpPr>
          <p:cNvPr id="21" name="Segnaposto piè di pagina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2" name="Segnaposto numero diapositiva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85551-4F8E-44CE-A164-8769437A8067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9" name="Segnaposto contenuto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C773D-40D0-41B7-88E3-0140038D7B57}" type="datetimeFigureOut">
              <a:rPr lang="it-IT"/>
              <a:pPr>
                <a:defRPr/>
              </a:pPr>
              <a:t>25/02/2011</a:t>
            </a:fld>
            <a:endParaRPr lang="it-IT" dirty="0"/>
          </a:p>
        </p:txBody>
      </p:sp>
      <p:sp>
        <p:nvSpPr>
          <p:cNvPr id="6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AAB3B-55DD-430C-9274-2460B1DC7778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4" name="Segnaposto testo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7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2B9FC-68EF-4326-84B7-F9253AFD55FB}" type="datetimeFigureOut">
              <a:rPr lang="it-IT"/>
              <a:pPr>
                <a:defRPr/>
              </a:pPr>
              <a:t>25/02/2011</a:t>
            </a:fld>
            <a:endParaRPr lang="it-IT" dirty="0"/>
          </a:p>
        </p:txBody>
      </p:sp>
      <p:sp>
        <p:nvSpPr>
          <p:cNvPr id="8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2404A-D248-4CD7-B114-9D5B844FAD27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E2811F7-D79F-4168-AE4A-BC1C20F13EBC}" type="datetimeFigureOut">
              <a:rPr lang="it-IT"/>
              <a:pPr>
                <a:defRPr/>
              </a:pPr>
              <a:t>25/02/2011</a:t>
            </a:fld>
            <a:endParaRPr lang="it-IT" dirty="0"/>
          </a:p>
        </p:txBody>
      </p:sp>
      <p:sp>
        <p:nvSpPr>
          <p:cNvPr id="4" name="Segnaposto numero diapositiva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E360C12-1B29-4CC8-B4D9-3070EB8F6E78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  <p:sp>
        <p:nvSpPr>
          <p:cNvPr id="5" name="Segnaposto piè di pagina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FBC67-E9C3-4DE2-AE17-CAC86A738178}" type="datetimeFigureOut">
              <a:rPr lang="it-IT"/>
              <a:pPr>
                <a:defRPr/>
              </a:pPr>
              <a:t>25/02/2011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193A0-BD51-48DC-BCBA-02980D820D17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nettore 1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Connettore 1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Connettore 1 8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Connettore 1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" name="Rettangolo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Connettore 1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Ovale 13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8" name="Segnaposto contenuto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2" name="Segnaposto data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7E4F744-AACD-4930-9EB2-58F13E355446}" type="datetimeFigureOut">
              <a:rPr lang="it-IT"/>
              <a:pPr>
                <a:defRPr/>
              </a:pPr>
              <a:t>25/02/2011</a:t>
            </a:fld>
            <a:endParaRPr lang="it-IT" dirty="0"/>
          </a:p>
        </p:txBody>
      </p:sp>
      <p:sp>
        <p:nvSpPr>
          <p:cNvPr id="13" name="Segnaposto numero diapositiva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EAB06B9-D935-4A04-895C-66202BD30C23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  <p:sp>
        <p:nvSpPr>
          <p:cNvPr id="14" name="Segnaposto piè di pagina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nettore 1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Ovale 12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Connettore 1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Rettangolo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Connettore 1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Connettore 1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Connettore 1 19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dirty="0" smtClean="0"/>
              <a:t>Fare clic sull'icona per inserire un'immagine</a:t>
            </a:r>
            <a:endParaRPr lang="en-US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2" name="Segnaposto data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FF37FA0-62F6-403A-B714-337BE0619CD8}" type="datetimeFigureOut">
              <a:rPr lang="it-IT"/>
              <a:pPr>
                <a:defRPr/>
              </a:pPr>
              <a:t>25/02/2011</a:t>
            </a:fld>
            <a:endParaRPr lang="it-IT" dirty="0"/>
          </a:p>
        </p:txBody>
      </p:sp>
      <p:sp>
        <p:nvSpPr>
          <p:cNvPr id="13" name="Segnaposto numero diapositiva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B33104E-2F44-4355-8849-982C5DEE5AB2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  <p:sp>
        <p:nvSpPr>
          <p:cNvPr id="14" name="Segnaposto piè di pagina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nettore 1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028" name="Segnaposto testo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smtClean="0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3148D428-73F8-4FB9-92C9-8568F720F271}" type="datetimeFigureOut">
              <a:rPr lang="it-IT"/>
              <a:pPr>
                <a:defRPr/>
              </a:pPr>
              <a:t>25/02/2011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Rettangolo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Ovale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FCB3945D-2F5E-40ED-B939-EC166BF15D14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07" r:id="rId4"/>
    <p:sldLayoutId id="2147483706" r:id="rId5"/>
    <p:sldLayoutId id="2147483711" r:id="rId6"/>
    <p:sldLayoutId id="2147483705" r:id="rId7"/>
    <p:sldLayoutId id="2147483712" r:id="rId8"/>
    <p:sldLayoutId id="2147483713" r:id="rId9"/>
    <p:sldLayoutId id="2147483704" r:id="rId10"/>
    <p:sldLayoutId id="214748370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fontAlgn="base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fontAlgn="base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fontAlgn="base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lima.com/italian/registration.cfm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muslima.com/italian/results/searchresults.cfm?searchtype=1&amp;sortby=12&amp;gender_sought=254&amp;searchview=1&amp;cache=1" TargetMode="Externa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763713" y="1341438"/>
            <a:ext cx="7200900" cy="2909887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sz="3600" dirty="0" smtClean="0"/>
              <a:t>“PROGETTO MEDITERRANEO”                      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3100" dirty="0" smtClean="0"/>
              <a:t>                   </a:t>
            </a:r>
            <a:br>
              <a:rPr lang="it-IT" sz="3100" dirty="0" smtClean="0"/>
            </a:br>
            <a:r>
              <a:rPr lang="it-IT" sz="3100" dirty="0" smtClean="0"/>
              <a:t>                      </a:t>
            </a:r>
            <a:r>
              <a:rPr lang="it-IT" sz="2400" dirty="0" err="1" smtClean="0"/>
              <a:t>VI</a:t>
            </a:r>
            <a:r>
              <a:rPr lang="it-IT" sz="2400" dirty="0" smtClean="0"/>
              <a:t> INCONTRO</a:t>
            </a:r>
            <a:br>
              <a:rPr lang="it-IT" sz="2400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sz="2400" dirty="0" smtClean="0"/>
              <a:t>           Roma, 24 - 27 febbraio 2011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    </a:t>
            </a:r>
            <a:endParaRPr lang="it-IT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101_17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2996952"/>
            <a:ext cx="4680520" cy="3507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magine 1" descr="101_17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16632"/>
            <a:ext cx="4896544" cy="3668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scriviti Muslima.com!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-1257300"/>
            <a:ext cx="223837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4" descr="Iscriviti Muslima.com!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-1257300"/>
            <a:ext cx="223837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10" descr="Belle Donne Musulmane">
            <a:hlinkClick r:id="rId5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-593725"/>
            <a:ext cx="100012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736725" y="-171450"/>
            <a:ext cx="7407275" cy="1471613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i="1" dirty="0" smtClean="0"/>
              <a:t/>
            </a:r>
            <a:br>
              <a:rPr lang="it-IT" i="1" dirty="0" smtClean="0"/>
            </a:br>
            <a:r>
              <a:rPr lang="it-IT" i="1" dirty="0" smtClean="0"/>
              <a:t/>
            </a:r>
            <a:br>
              <a:rPr lang="it-IT" i="1" dirty="0" smtClean="0"/>
            </a:br>
            <a:r>
              <a:rPr lang="it-IT" i="1" dirty="0" smtClean="0"/>
              <a:t/>
            </a:r>
            <a:br>
              <a:rPr lang="it-IT" i="1" dirty="0" smtClean="0"/>
            </a:br>
            <a:r>
              <a:rPr lang="it-IT" i="1" dirty="0" smtClean="0"/>
              <a:t>                             </a:t>
            </a:r>
            <a:r>
              <a:rPr lang="it-IT" dirty="0" smtClean="0"/>
              <a:t>Tema:                                                       </a:t>
            </a:r>
            <a:br>
              <a:rPr lang="it-IT" dirty="0" smtClean="0"/>
            </a:br>
            <a:endParaRPr lang="it-IT" dirty="0"/>
          </a:p>
        </p:txBody>
      </p:sp>
      <p:sp>
        <p:nvSpPr>
          <p:cNvPr id="16387" name="Sottotitolo 2"/>
          <p:cNvSpPr>
            <a:spLocks noGrp="1"/>
          </p:cNvSpPr>
          <p:nvPr>
            <p:ph type="subTitle" idx="1"/>
          </p:nvPr>
        </p:nvSpPr>
        <p:spPr>
          <a:xfrm>
            <a:off x="2339975" y="4149725"/>
            <a:ext cx="6470650" cy="1752600"/>
          </a:xfrm>
        </p:spPr>
        <p:txBody>
          <a:bodyPr/>
          <a:lstStyle/>
          <a:p>
            <a:r>
              <a:rPr lang="it-IT" sz="2800" smtClean="0"/>
              <a:t>(come la donna vive e celebra la fede, il culto e come trasmette i valori religiosi e culturali)</a:t>
            </a:r>
          </a:p>
        </p:txBody>
      </p:sp>
      <p:sp>
        <p:nvSpPr>
          <p:cNvPr id="4" name="Rettangolo 3"/>
          <p:cNvSpPr/>
          <p:nvPr/>
        </p:nvSpPr>
        <p:spPr>
          <a:xfrm>
            <a:off x="1835696" y="1196752"/>
            <a:ext cx="7056784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Pluralismo religioso e culturale della donna migrante</a:t>
            </a:r>
            <a:endParaRPr lang="it-IT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195736" y="692696"/>
            <a:ext cx="6120680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+mn-lt"/>
              </a:rPr>
              <a:t>COMUNITÀ  MAROCCHINA </a:t>
            </a:r>
          </a:p>
        </p:txBody>
      </p:sp>
      <p:pic>
        <p:nvPicPr>
          <p:cNvPr id="34819" name="Picture 6" descr="http://www.partoebasta.com/wp-content/gallery/marocco_diario123/marocco_123_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1700213"/>
            <a:ext cx="633730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923928" y="980728"/>
            <a:ext cx="4835810" cy="331236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just" fontAlgn="auto">
              <a:spcAft>
                <a:spcPts val="0"/>
              </a:spcAft>
              <a:buFont typeface="Wingdings"/>
              <a:buNone/>
              <a:defRPr/>
            </a:pPr>
            <a:r>
              <a:rPr lang="it-IT" dirty="0" smtClean="0"/>
              <a:t>     </a:t>
            </a:r>
            <a:r>
              <a:rPr lang="it-IT" sz="21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 problematiche legate alla </a:t>
            </a:r>
            <a:r>
              <a:rPr lang="it-IT" sz="21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posizione della </a:t>
            </a:r>
            <a:r>
              <a:rPr lang="it-IT" sz="21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donna nella complessa e varia società arabo-islamica, non sono del tutto dovute </a:t>
            </a:r>
            <a:r>
              <a:rPr lang="it-IT" sz="21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alla religione perche nell’islam si crede </a:t>
            </a:r>
            <a:r>
              <a:rPr lang="it-IT" sz="21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 un rapporto perfettamente equo rispetto </a:t>
            </a:r>
            <a:r>
              <a:rPr lang="it-IT" sz="21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all’uomo. </a:t>
            </a:r>
            <a:r>
              <a:rPr lang="it-IT" sz="21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it-IT" sz="21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ntrambi devono vivere la sottomissione </a:t>
            </a:r>
            <a:r>
              <a:rPr lang="it-IT" sz="21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all’unico Dio creatore, nel segno dell’amore, della pace e della fratellanza. Grazie ad esso la donna è stata elevata al rango di figlia di Dio </a:t>
            </a:r>
            <a:endParaRPr lang="it-IT" sz="21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555776" y="332656"/>
            <a:ext cx="5256584" cy="40011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  </a:t>
            </a:r>
            <a:r>
              <a:rPr lang="it-IT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Donne nella società arabo-islamica</a:t>
            </a:r>
          </a:p>
        </p:txBody>
      </p:sp>
      <p:pic>
        <p:nvPicPr>
          <p:cNvPr id="3074" name="Picture 2" descr="http://t2.gstatic.com/images?q=tbn:ANd9GcTsLM9WlqPczYK9qhpnLB7AsKj7cDcm6xjHal0iMBPS0DZ-aG-D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81283">
            <a:off x="4336273" y="4407942"/>
            <a:ext cx="3385277" cy="2252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http://locali.data.kataweb.it/kpmimages/kpm3/gloc/alto-adige/2010/11/17/jpg_27605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76949">
            <a:off x="438414" y="953044"/>
            <a:ext cx="3137056" cy="2476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347864" y="620688"/>
            <a:ext cx="4716016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ln>
                  <a:solidFill>
                    <a:srgbClr val="FF0000"/>
                  </a:solidFill>
                </a:ln>
                <a:solidFill>
                  <a:srgbClr val="FF3300"/>
                </a:solidFill>
                <a:latin typeface="+mn-lt"/>
              </a:rPr>
              <a:t>La donna nella società magrebina è il pilastro della famiglia, conserva le tradizione e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ln>
                  <a:solidFill>
                    <a:srgbClr val="FF0000"/>
                  </a:solidFill>
                </a:ln>
                <a:solidFill>
                  <a:srgbClr val="FF3300"/>
                </a:solidFill>
                <a:latin typeface="+mn-lt"/>
              </a:rPr>
              <a:t>l’educazione dei </a:t>
            </a:r>
            <a:r>
              <a:rPr lang="it-IT" sz="2000" dirty="0" smtClean="0">
                <a:ln>
                  <a:solidFill>
                    <a:srgbClr val="FF0000"/>
                  </a:solidFill>
                </a:ln>
                <a:solidFill>
                  <a:srgbClr val="FF3300"/>
                </a:solidFill>
                <a:latin typeface="+mn-lt"/>
              </a:rPr>
              <a:t>figli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ln>
                  <a:solidFill>
                    <a:srgbClr val="FF0000"/>
                  </a:solidFill>
                </a:ln>
                <a:solidFill>
                  <a:srgbClr val="FF3300"/>
                </a:solidFill>
                <a:latin typeface="+mn-lt"/>
              </a:rPr>
              <a:t>L</a:t>
            </a:r>
            <a:r>
              <a:rPr lang="it-IT" sz="2000" dirty="0" smtClean="0">
                <a:ln>
                  <a:solidFill>
                    <a:srgbClr val="FF0000"/>
                  </a:solidFill>
                </a:ln>
                <a:solidFill>
                  <a:srgbClr val="FF3300"/>
                </a:solidFill>
                <a:latin typeface="+mn-lt"/>
              </a:rPr>
              <a:t>a </a:t>
            </a:r>
            <a:r>
              <a:rPr lang="it-IT" sz="2000" dirty="0">
                <a:ln>
                  <a:solidFill>
                    <a:srgbClr val="FF0000"/>
                  </a:solidFill>
                </a:ln>
                <a:solidFill>
                  <a:srgbClr val="FF3300"/>
                </a:solidFill>
                <a:latin typeface="+mn-lt"/>
              </a:rPr>
              <a:t>fertilità nel mondo arabo è importantissima, la donna sterile è emarginata,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ln>
                  <a:solidFill>
                    <a:srgbClr val="FF0000"/>
                  </a:solidFill>
                </a:ln>
                <a:solidFill>
                  <a:srgbClr val="FF3300"/>
                </a:solidFill>
                <a:latin typeface="+mn-lt"/>
              </a:rPr>
              <a:t>per questo le famiglie sono </a:t>
            </a:r>
            <a:r>
              <a:rPr lang="it-IT" sz="2000" dirty="0" smtClean="0">
                <a:ln>
                  <a:solidFill>
                    <a:srgbClr val="FF0000"/>
                  </a:solidFill>
                </a:ln>
                <a:solidFill>
                  <a:srgbClr val="FF3300"/>
                </a:solidFill>
                <a:latin typeface="+mn-lt"/>
              </a:rPr>
              <a:t>prolifiche.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ln>
                  <a:solidFill>
                    <a:srgbClr val="FF0000"/>
                  </a:solidFill>
                </a:ln>
                <a:solidFill>
                  <a:srgbClr val="FF3300"/>
                </a:solidFill>
                <a:latin typeface="+mn-lt"/>
              </a:rPr>
              <a:t>P</a:t>
            </a:r>
            <a:r>
              <a:rPr lang="it-IT" sz="2000" dirty="0" smtClean="0">
                <a:ln>
                  <a:solidFill>
                    <a:srgbClr val="FF0000"/>
                  </a:solidFill>
                </a:ln>
                <a:solidFill>
                  <a:srgbClr val="FF3300"/>
                </a:solidFill>
                <a:latin typeface="+mn-lt"/>
              </a:rPr>
              <a:t>rocreare </a:t>
            </a:r>
            <a:r>
              <a:rPr lang="it-IT" sz="2000" dirty="0">
                <a:ln>
                  <a:solidFill>
                    <a:srgbClr val="FF0000"/>
                  </a:solidFill>
                </a:ln>
                <a:solidFill>
                  <a:srgbClr val="FF3300"/>
                </a:solidFill>
                <a:latin typeface="+mn-lt"/>
              </a:rPr>
              <a:t>è uno dei compiti delle donna .</a:t>
            </a:r>
          </a:p>
        </p:txBody>
      </p:sp>
      <p:pic>
        <p:nvPicPr>
          <p:cNvPr id="3074" name="Picture 2" descr="http://t0.gstatic.com/images?q=tbn:ANd9GcTSxQG-tyPj0Unl5cILxIKYCVX3fzaFknCR5woqckfiW3NuVCHEH6BYkDo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05064"/>
            <a:ext cx="3779040" cy="2370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259632" y="260648"/>
            <a:ext cx="7128792" cy="95410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dirty="0">
                <a:ln>
                  <a:solidFill>
                    <a:srgbClr val="FF0000"/>
                  </a:solidFill>
                </a:ln>
                <a:latin typeface="+mn-lt"/>
              </a:rPr>
              <a:t>COMUNITÀ </a:t>
            </a:r>
            <a:r>
              <a:rPr lang="it-IT" sz="2800" dirty="0" smtClean="0">
                <a:ln>
                  <a:solidFill>
                    <a:srgbClr val="FF0000"/>
                  </a:solidFill>
                </a:ln>
                <a:latin typeface="+mn-lt"/>
              </a:rPr>
              <a:t>DELL’EST </a:t>
            </a:r>
            <a:r>
              <a:rPr lang="it-IT" sz="2800" dirty="0">
                <a:ln>
                  <a:solidFill>
                    <a:srgbClr val="FF0000"/>
                  </a:solidFill>
                </a:ln>
                <a:latin typeface="+mn-lt"/>
              </a:rPr>
              <a:t>EUROPEO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dirty="0">
                <a:ln>
                  <a:solidFill>
                    <a:srgbClr val="FF0000"/>
                  </a:solidFill>
                </a:ln>
                <a:latin typeface="+mn-lt"/>
              </a:rPr>
              <a:t>                        ORTODOSSA</a:t>
            </a:r>
          </a:p>
        </p:txBody>
      </p:sp>
      <p:pic>
        <p:nvPicPr>
          <p:cNvPr id="37890" name="Picture 2" descr="http://digilander.libero.it/ortodossia/Vim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268413"/>
            <a:ext cx="7308850" cy="530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ttangolo 2"/>
          <p:cNvSpPr>
            <a:spLocks noChangeArrowheads="1"/>
          </p:cNvSpPr>
          <p:nvPr/>
        </p:nvSpPr>
        <p:spPr bwMode="auto">
          <a:xfrm>
            <a:off x="4356100" y="692150"/>
            <a:ext cx="4392613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>
                <a:latin typeface="Century Schoolbook" pitchFamily="18" charset="0"/>
              </a:rPr>
              <a:t>La liturgia della Chiesa Ortodossa è un’intera icona della liturgia celeste, un’immagine dell’eternità. Ogni sua cosa viene utilizzata per rivelare al cuore dell’uomo la bellezza del Regno di Dio</a:t>
            </a:r>
          </a:p>
        </p:txBody>
      </p:sp>
      <p:pic>
        <p:nvPicPr>
          <p:cNvPr id="38914" name="Picture 2" descr="http://www.ansdt.it/Gif/Testi/iconostas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414655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4" descr="http://www.diocesilucca.it/galleria/inaugurazione_chiesa_ortodossa_celebrazione_liturgica/inaugurazione_chiesa_ortodossa_celebrazione_liturgica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9913" y="3357563"/>
            <a:ext cx="4440237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043608" y="692696"/>
            <a:ext cx="6912768" cy="23083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/>
              <a:t>    </a:t>
            </a:r>
            <a:r>
              <a:rPr lang="it-IT" b="1" dirty="0"/>
              <a:t>La realtà religiosa delle comunità  provenienti dall’est  ( ortodossa romena e ortodossa  russa) ed immigrate in Italia , è caratterizzata da una forte indifferenza , frutto dell’occupazione  comunista di cui sono state vittime. Infatti per decenni </a:t>
            </a:r>
            <a:r>
              <a:rPr lang="it-IT" b="1" dirty="0" smtClean="0"/>
              <a:t>,  </a:t>
            </a:r>
            <a:r>
              <a:rPr lang="it-IT" b="1" dirty="0"/>
              <a:t>il culto era proibito e quindi le  generazioni </a:t>
            </a:r>
            <a:r>
              <a:rPr lang="it-IT" b="1" dirty="0" smtClean="0"/>
              <a:t>immigrate, </a:t>
            </a:r>
            <a:r>
              <a:rPr lang="it-IT" b="1" dirty="0"/>
              <a:t>risentono di una grande  ignoranza religiosa e poca   </a:t>
            </a:r>
            <a:r>
              <a:rPr lang="it-IT" b="1" dirty="0" smtClean="0"/>
              <a:t> </a:t>
            </a:r>
            <a:r>
              <a:rPr lang="it-IT" b="1" dirty="0"/>
              <a:t>pratica  cultuale con </a:t>
            </a:r>
            <a:r>
              <a:rPr lang="it-IT" b="1" dirty="0" smtClean="0"/>
              <a:t>una </a:t>
            </a:r>
            <a:r>
              <a:rPr lang="it-IT" b="1" dirty="0"/>
              <a:t>elevata percentuale di lontananza dalla Chiesa  .</a:t>
            </a:r>
          </a:p>
        </p:txBody>
      </p:sp>
      <p:sp>
        <p:nvSpPr>
          <p:cNvPr id="39940" name="Rettangolo 4"/>
          <p:cNvSpPr>
            <a:spLocks noChangeArrowheads="1"/>
          </p:cNvSpPr>
          <p:nvPr/>
        </p:nvSpPr>
        <p:spPr bwMode="auto">
          <a:xfrm rot="-561631">
            <a:off x="850900" y="3925432"/>
            <a:ext cx="7056438" cy="2031325"/>
          </a:xfrm>
          <a:prstGeom prst="rect">
            <a:avLst/>
          </a:prstGeom>
          <a:solidFill>
            <a:srgbClr val="92D050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b="1" dirty="0">
                <a:latin typeface="Century Schoolbook" pitchFamily="18" charset="0"/>
              </a:rPr>
              <a:t>Comunque  sono le mamme , ma in particolare le nonne che trasmettano i riti religiosi.  Le preghiere rituali sono fatte  dalle donne che cercano anche di mantenere in famiglia  i riti e tradizioni , insegnando </a:t>
            </a:r>
            <a:r>
              <a:rPr lang="it-IT" b="1" dirty="0" smtClean="0">
                <a:latin typeface="Century Schoolbook" pitchFamily="18" charset="0"/>
              </a:rPr>
              <a:t>ai </a:t>
            </a:r>
            <a:r>
              <a:rPr lang="it-IT" b="1" dirty="0">
                <a:latin typeface="Century Schoolbook" pitchFamily="18" charset="0"/>
              </a:rPr>
              <a:t>bambini a pregare e portandoli qualche volta in Chiesa . I sacramenti, in particolare quello del battesimo  </a:t>
            </a:r>
            <a:r>
              <a:rPr lang="it-IT" b="1" dirty="0" smtClean="0">
                <a:latin typeface="Century Schoolbook" pitchFamily="18" charset="0"/>
              </a:rPr>
              <a:t>dei </a:t>
            </a:r>
            <a:r>
              <a:rPr lang="it-IT" b="1" dirty="0">
                <a:latin typeface="Century Schoolbook" pitchFamily="18" charset="0"/>
              </a:rPr>
              <a:t>bambini è ancora   fortemente praticato.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ttangolo 1"/>
          <p:cNvSpPr>
            <a:spLocks noChangeArrowheads="1"/>
          </p:cNvSpPr>
          <p:nvPr/>
        </p:nvSpPr>
        <p:spPr bwMode="auto">
          <a:xfrm rot="-407037">
            <a:off x="1004888" y="1842065"/>
            <a:ext cx="7056437" cy="224676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2000" b="1" dirty="0">
                <a:solidFill>
                  <a:srgbClr val="FF0000"/>
                </a:solidFill>
                <a:latin typeface="Century Schoolbook" pitchFamily="18" charset="0"/>
              </a:rPr>
              <a:t>        Nella Chiesa ortodossa , non si fa il catechismo e non esiste vita comunitaria o di gruppo.  Tutta la pratica religiosa gravita intorno   alla celebrazione domenicale della Sacra Liturgia</a:t>
            </a:r>
            <a:r>
              <a:rPr lang="it-IT" sz="2000" b="1" dirty="0" smtClean="0">
                <a:solidFill>
                  <a:srgbClr val="FF0000"/>
                </a:solidFill>
                <a:latin typeface="Century Schoolbook" pitchFamily="18" charset="0"/>
              </a:rPr>
              <a:t>” e i sacramenti.</a:t>
            </a:r>
            <a:endParaRPr lang="it-IT" sz="2000" b="1" dirty="0">
              <a:solidFill>
                <a:srgbClr val="FF0000"/>
              </a:solidFill>
              <a:latin typeface="Century Schoolbook" pitchFamily="18" charset="0"/>
            </a:endParaRPr>
          </a:p>
          <a:p>
            <a:pPr algn="just"/>
            <a:r>
              <a:rPr lang="it-IT" sz="2000" b="1" dirty="0">
                <a:solidFill>
                  <a:srgbClr val="FF0000"/>
                </a:solidFill>
                <a:latin typeface="Century Schoolbook" pitchFamily="18" charset="0"/>
              </a:rPr>
              <a:t>        Molti frequentano la Chiesa   cattolica    dicendo </a:t>
            </a:r>
            <a:r>
              <a:rPr lang="it-IT" sz="2000" b="1" dirty="0" smtClean="0">
                <a:solidFill>
                  <a:srgbClr val="FF0000"/>
                </a:solidFill>
                <a:latin typeface="Century Schoolbook" pitchFamily="18" charset="0"/>
              </a:rPr>
              <a:t>che è</a:t>
            </a:r>
            <a:r>
              <a:rPr lang="it-IT" sz="2000" b="1" dirty="0" smtClean="0">
                <a:solidFill>
                  <a:srgbClr val="FF0000"/>
                </a:solidFill>
                <a:latin typeface="Century Schoolbook" pitchFamily="18" charset="0"/>
              </a:rPr>
              <a:t> la stessa cosa.</a:t>
            </a:r>
          </a:p>
          <a:p>
            <a:pPr algn="just"/>
            <a:endParaRPr lang="it-IT" sz="2000" b="1" dirty="0">
              <a:solidFill>
                <a:srgbClr val="FF0000"/>
              </a:solidFill>
              <a:latin typeface="Century Schoolbook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http://4.bp.blogspot.com/_bEMabGP4sLk/S7rT6tRBP2I/AAAAAAAABpc/nxr_tFWCdlM/s1600/Liturgia+Pasqua+2010+0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8605838" cy="645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http://1.bp.blogspot.com/_bEMabGP4sLk/S7rVG6vpDoI/AAAAAAAABqc/esu2EZXKhQ0/s1600/Liturgia+Pasqua+2010+0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-100013"/>
            <a:ext cx="8472487" cy="635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ttangolo 2"/>
          <p:cNvSpPr>
            <a:spLocks noChangeArrowheads="1"/>
          </p:cNvSpPr>
          <p:nvPr/>
        </p:nvSpPr>
        <p:spPr bwMode="auto">
          <a:xfrm rot="-479748">
            <a:off x="738188" y="1835954"/>
            <a:ext cx="7416800" cy="397031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b="1" dirty="0">
                <a:latin typeface="Century Schoolbook" pitchFamily="18" charset="0"/>
              </a:rPr>
              <a:t>Le donne  non trovano difficoltà   nel seguire le tradizioni del luogo di arrivo  e quindi sostengono i loro figli nell’integrazione, facilitando  i contatti con la comunità locale. Nell’ambiente familiare però trasmettano in genere quello che a loro volta hanno ricevuto, anche se nel caso delle comunità dell’est immigrate a Reggio esiste una grande ignoranza  in materia religiosa e di fede. Sono in particolare   le preghiere ed i digiuni nelle feste  rituali quello che le donne si preoccupano di mantenere e trasmettere .  Gli  uomini sono   molto assenti  , non praticano , ma non ostacolano  le donne, anzi le sostengono nell’educazione dei bambini .La maggioranza delle donne intervistate dichiara   l’indifferenza  e l’allontanamento dei figli dalla pratica religiosa  in età giovanile ed adulta.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755576" y="807095"/>
            <a:ext cx="7992888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it-IT" sz="4000" i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</a:t>
            </a:r>
            <a:r>
              <a:rPr lang="it-IT" sz="4400" i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La donna possiede una funzione insostituibile </a:t>
            </a:r>
            <a:endParaRPr lang="it-IT" sz="4400" dirty="0">
              <a:latin typeface="Arial" pitchFamily="34" charset="0"/>
            </a:endParaRPr>
          </a:p>
          <a:p>
            <a:pPr algn="ctr" eaLnBrk="0" hangingPunct="0">
              <a:defRPr/>
            </a:pPr>
            <a:r>
              <a:rPr lang="it-IT" sz="4400" i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nella trasmissione della fede </a:t>
            </a:r>
          </a:p>
          <a:p>
            <a:pPr algn="ctr" eaLnBrk="0" hangingPunct="0">
              <a:defRPr/>
            </a:pPr>
            <a:r>
              <a:rPr lang="it-IT" sz="4400" i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 nell’educazione ai</a:t>
            </a:r>
          </a:p>
          <a:p>
            <a:pPr algn="ctr" eaLnBrk="0" hangingPunct="0">
              <a:defRPr/>
            </a:pPr>
            <a:r>
              <a:rPr lang="it-IT" sz="4400" i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valori religiosi.”</a:t>
            </a:r>
            <a:endParaRPr lang="it-IT" sz="4400" dirty="0">
              <a:latin typeface="Arial" pitchFamily="34" charset="0"/>
            </a:endParaRPr>
          </a:p>
        </p:txBody>
      </p:sp>
      <p:pic>
        <p:nvPicPr>
          <p:cNvPr id="17413" name="Immagine 3" descr="migrantesvale_tudo_renascer25_ribol_47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2138" y="4221163"/>
            <a:ext cx="2879725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 descr="F:\Natale Multietnico\DSC02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549275"/>
            <a:ext cx="7780337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CasellaDiTesto 2"/>
          <p:cNvSpPr txBox="1">
            <a:spLocks noChangeArrowheads="1"/>
          </p:cNvSpPr>
          <p:nvPr/>
        </p:nvSpPr>
        <p:spPr bwMode="auto">
          <a:xfrm>
            <a:off x="2843213" y="115888"/>
            <a:ext cx="3816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rgbClr val="FF0000"/>
                </a:solidFill>
                <a:latin typeface="Century Schoolbook" pitchFamily="18" charset="0"/>
              </a:rPr>
              <a:t>NATALE MULTIETNICO</a:t>
            </a: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F:\Natale Multietnico\DSC0213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260350"/>
            <a:ext cx="8274050" cy="6192838"/>
          </a:xfr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31913" y="260350"/>
            <a:ext cx="5903912" cy="63976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FF0000"/>
                </a:solidFill>
              </a:rPr>
              <a:t>COMUNITA’ BRASILIANA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48130" name="Segnaposto contenuto 2"/>
          <p:cNvSpPr>
            <a:spLocks noGrp="1"/>
          </p:cNvSpPr>
          <p:nvPr>
            <p:ph sz="quarter" idx="1"/>
          </p:nvPr>
        </p:nvSpPr>
        <p:spPr>
          <a:xfrm>
            <a:off x="395288" y="5084763"/>
            <a:ext cx="7848600" cy="1773237"/>
          </a:xfrm>
        </p:spPr>
        <p:txBody>
          <a:bodyPr/>
          <a:lstStyle/>
          <a:p>
            <a:pPr algn="just"/>
            <a:r>
              <a:rPr lang="it-IT" smtClean="0">
                <a:solidFill>
                  <a:srgbClr val="FF0000"/>
                </a:solidFill>
              </a:rPr>
              <a:t>Nella comunità brasiliana, si nota un certo interesse nel mantenere le tradizioni religiose e culturali. In particolare mantenendo  i  simboli e le usanze nazionali.</a:t>
            </a:r>
          </a:p>
          <a:p>
            <a:pPr algn="just"/>
            <a:endParaRPr lang="it-IT" smtClean="0">
              <a:solidFill>
                <a:srgbClr val="FF0000"/>
              </a:solidFill>
            </a:endParaRPr>
          </a:p>
        </p:txBody>
      </p:sp>
      <p:pic>
        <p:nvPicPr>
          <p:cNvPr id="48131" name="Immagine 3" descr="Brasil ge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908050"/>
            <a:ext cx="5616575" cy="421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7467600" cy="65246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FF0000"/>
                </a:solidFill>
              </a:rPr>
              <a:t>                 Natale multietnico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49154" name="Picture 2" descr="C:\Documents and Settings\Utente\Desktop\BRASIL FOTOS\DSCN099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16013" y="1323975"/>
            <a:ext cx="6840537" cy="5130800"/>
          </a:xfr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C:\Documents and Settings\Utente\Desktop\BRASIL FOTOS\DSCN099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88913"/>
            <a:ext cx="4416425" cy="3311525"/>
          </a:xfrm>
        </p:spPr>
      </p:pic>
      <p:pic>
        <p:nvPicPr>
          <p:cNvPr id="50178" name="Picture 2" descr="C:\Documents and Settings\Utente\Desktop\BRASIL FOTOS\DSCN099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3500438"/>
            <a:ext cx="4418012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C:\Documents and Settings\Utente\Desktop\fotos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2" name="CasellaDiTesto 2"/>
          <p:cNvSpPr txBox="1">
            <a:spLocks noChangeArrowheads="1"/>
          </p:cNvSpPr>
          <p:nvPr/>
        </p:nvSpPr>
        <p:spPr bwMode="auto">
          <a:xfrm>
            <a:off x="3203575" y="188913"/>
            <a:ext cx="16557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latin typeface="Century Schoolbook" pitchFamily="18" charset="0"/>
              </a:rPr>
              <a:t>   </a:t>
            </a:r>
            <a:r>
              <a:rPr lang="it-IT" sz="2000" b="1">
                <a:solidFill>
                  <a:srgbClr val="FF0000"/>
                </a:solidFill>
                <a:latin typeface="Century Schoolbook" pitchFamily="18" charset="0"/>
              </a:rPr>
              <a:t>MESSE</a:t>
            </a: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3" descr="C:\Documents and Settings\Utente\Desktop\fotos\Fotos brasileiros\Fotos Corso donne 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CasellaDiTesto 3"/>
          <p:cNvSpPr txBox="1">
            <a:spLocks noChangeArrowheads="1"/>
          </p:cNvSpPr>
          <p:nvPr/>
        </p:nvSpPr>
        <p:spPr bwMode="auto">
          <a:xfrm>
            <a:off x="1979613" y="115888"/>
            <a:ext cx="5976937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b="1">
                <a:solidFill>
                  <a:schemeClr val="bg2"/>
                </a:solidFill>
                <a:latin typeface="Century Schoolbook" pitchFamily="18" charset="0"/>
              </a:rPr>
              <a:t>FESTA  NOOSA SENHORA APARECIDA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C:\Documents and Settings\Utente\Desktop\fotos\Fotos brasileiros\Immagine 1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C:\Documents and Settings\Utente\Desktop\fotos\Fotos brasileiros\Fotos Corso donne 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C:\Documents and Settings\Utente\Desktop\fotos\Festa popoli 2010 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55576" y="2132856"/>
            <a:ext cx="7992888" cy="2677656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La donna immigrata è mediatrice tra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il mondo,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       la storia,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           i legami,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                   le tradizioni</a:t>
            </a: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                       che sono state lasciate, e il nuovo</a:t>
            </a: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                           mondo nel quale si trova a  vivere</a:t>
            </a:r>
          </a:p>
        </p:txBody>
      </p:sp>
      <p:sp>
        <p:nvSpPr>
          <p:cNvPr id="3" name="Rettangolo 2"/>
          <p:cNvSpPr/>
          <p:nvPr/>
        </p:nvSpPr>
        <p:spPr>
          <a:xfrm>
            <a:off x="611560" y="620688"/>
            <a:ext cx="7515199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i="1" dirty="0">
                <a:ln/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Le donne immigrate mediatrici di cultura e di pace</a:t>
            </a:r>
            <a:endParaRPr lang="it-IT" sz="2400" b="1" dirty="0">
              <a:ln/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C:\Documents and Settings\Utente\Desktop\fotos\Festa popoli 2009\Immagine 2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C:\Documents and Settings\Utente\Desktop\fotos\Festa popoli 2009\Festa dei Popoli\DSC037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87450" y="1341438"/>
            <a:ext cx="7170764" cy="13589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it-IT" sz="2000" cap="none" dirty="0" smtClean="0"/>
              <a:t>      ANCHE PER GLI IMMIGRATI NON CRISTIANI LA CHIESA SI IMPEGNA NELLA PROMOZIONE UMANA E NELLA TESTIMONIANZA DELLA CARITA’, CHE HA GIA’ UN VALORE EVANGELIZZATORE</a:t>
            </a:r>
          </a:p>
        </p:txBody>
      </p:sp>
      <p:sp>
        <p:nvSpPr>
          <p:cNvPr id="58370" name="Segnaposto contenuto 2"/>
          <p:cNvSpPr>
            <a:spLocks noGrp="1"/>
          </p:cNvSpPr>
          <p:nvPr>
            <p:ph sz="quarter" idx="1"/>
          </p:nvPr>
        </p:nvSpPr>
        <p:spPr>
          <a:xfrm>
            <a:off x="785786" y="3429000"/>
            <a:ext cx="7429551" cy="2016125"/>
          </a:xfrm>
        </p:spPr>
        <p:txBody>
          <a:bodyPr/>
          <a:lstStyle/>
          <a:p>
            <a:pPr algn="just"/>
            <a:r>
              <a:rPr lang="it-IT" sz="2000" dirty="0" smtClean="0"/>
              <a:t>          I MIGRANTI </a:t>
            </a:r>
            <a:r>
              <a:rPr lang="it-IT" sz="2000" dirty="0" err="1" smtClean="0"/>
              <a:t>DI</a:t>
            </a:r>
            <a:r>
              <a:rPr lang="it-IT" sz="2000" dirty="0" smtClean="0"/>
              <a:t> DIVERSE RELIGIONI VANNO SOSTENUTI, COMUNQUE, PER QUANTO POSSIBILE,AFFINCHE’ CONSERVINO LA DIMENSIONE TRANSCENDENTE DELLA VITA.</a:t>
            </a:r>
          </a:p>
        </p:txBody>
      </p:sp>
      <p:sp>
        <p:nvSpPr>
          <p:cNvPr id="6" name="Freccia circolare a destra 5"/>
          <p:cNvSpPr/>
          <p:nvPr/>
        </p:nvSpPr>
        <p:spPr>
          <a:xfrm>
            <a:off x="1258888" y="3141663"/>
            <a:ext cx="504825" cy="57467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Freccia circolare a destra 6"/>
          <p:cNvSpPr/>
          <p:nvPr/>
        </p:nvSpPr>
        <p:spPr>
          <a:xfrm>
            <a:off x="1042988" y="836613"/>
            <a:ext cx="504825" cy="57626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58373" name="CasellaDiTesto 7"/>
          <p:cNvSpPr txBox="1">
            <a:spLocks noChangeArrowheads="1"/>
          </p:cNvSpPr>
          <p:nvPr/>
        </p:nvSpPr>
        <p:spPr bwMode="auto">
          <a:xfrm>
            <a:off x="3924300" y="5013325"/>
            <a:ext cx="3960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latin typeface="Century Schoolbook" pitchFamily="18" charset="0"/>
              </a:rPr>
              <a:t>Erga migrantes caritas Christi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ttangolo 3"/>
          <p:cNvSpPr>
            <a:spLocks noChangeArrowheads="1"/>
          </p:cNvSpPr>
          <p:nvPr/>
        </p:nvSpPr>
        <p:spPr bwMode="auto">
          <a:xfrm>
            <a:off x="2339975" y="692150"/>
            <a:ext cx="6408738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1600" b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RIFLESSIONI CONCLUSIVE</a:t>
            </a:r>
            <a:endParaRPr lang="it-IT" sz="1600" b="1">
              <a:solidFill>
                <a:srgbClr val="FF0000"/>
              </a:solidFill>
              <a:ea typeface="Calibri" pitchFamily="34" charset="0"/>
              <a:cs typeface="Times New Roman" pitchFamily="18" charset="0"/>
            </a:endParaRPr>
          </a:p>
          <a:p>
            <a:pPr algn="just" eaLnBrk="0" hangingPunct="0"/>
            <a:r>
              <a:rPr lang="it-IT" sz="16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La grande sfida resta la secolarizzazione ed il graduale allontanamento dalla Chiesa . Gli immigrati esprimono quasi tutti la loro non frequenza e pratica religiosa a causa del lavoro. Occupati ed impegnati a  lavorare lasciano da parte la pratica religiosa .</a:t>
            </a:r>
            <a:endParaRPr lang="it-IT" sz="1600" b="1">
              <a:ea typeface="Calibri" pitchFamily="34" charset="0"/>
              <a:cs typeface="Times New Roman" pitchFamily="18" charset="0"/>
            </a:endParaRPr>
          </a:p>
          <a:p>
            <a:pPr algn="just" eaLnBrk="0" hangingPunct="0"/>
            <a:r>
              <a:rPr lang="it-IT" sz="16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I figli frequentano insieme ai coetanei  le lezioni di religione , i gruppi parrocchiali , talvolta anche  la catechesi e celebrano tutte le feste cattoliche , spesso non sapendo distinguere tra cattolico ed ortodosso.  Solo in famiglia ricevono   qualche contenuto religioso e nozioni  culturali della Chiesa di origine attraverso soprattutto la recita insieme alla mamma delle preghiere e  nel possedere a casa  oggetti religiosi e di culto che parlano di fede(.  Icone, candele ecc).</a:t>
            </a:r>
            <a:endParaRPr lang="it-IT" sz="1600" b="1">
              <a:ea typeface="Calibri" pitchFamily="34" charset="0"/>
              <a:cs typeface="Times New Roman" pitchFamily="18" charset="0"/>
            </a:endParaRPr>
          </a:p>
          <a:p>
            <a:pPr algn="just" eaLnBrk="0" hangingPunct="0"/>
            <a:r>
              <a:rPr lang="it-IT" sz="16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Esiste il forte pericolo già in atto della perdita in età giovanile  ed  adulta dei valori religiosi perché non sufficientemente maturati e trasmessi . Il fatto che sono in parte ortodossi e frequentano anche  la comunità cattolica , senza riflessione o  catechesi o approfondimento li porta per superficialità  ad abbandonare  il tutto in età  giovanile. Resta un vago senso religioso  sacro ancora fortemente permeato  di valori morali .</a:t>
            </a:r>
            <a:endParaRPr lang="it-IT" sz="1600" b="1">
              <a:ea typeface="Calibri" pitchFamily="34" charset="0"/>
              <a:cs typeface="Times New Roman" pitchFamily="18" charset="0"/>
            </a:endParaRPr>
          </a:p>
          <a:p>
            <a:pPr algn="just" eaLnBrk="0" hangingPunct="0"/>
            <a:r>
              <a:rPr lang="it-IT" sz="16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La grande sfida resta sia per gli immigrati che per gli italiani quella della vera “trasmissione della fede ai figli” .Certamente per la Chiesa  italiana è una grande occasione  di evangelizzazione e di cammino ecumenico.</a:t>
            </a:r>
            <a:endParaRPr lang="it-IT" sz="1600" b="1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764704"/>
            <a:ext cx="8064896" cy="4893647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latin typeface="+mn-lt"/>
              </a:rPr>
              <a:t>         </a:t>
            </a:r>
            <a:r>
              <a:rPr lang="it-IT" sz="2400" b="1" dirty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La vita della donna immigrata è caratterizzata, quindi, tradizionalmente, dal ruolo della </a:t>
            </a:r>
            <a:r>
              <a:rPr lang="it-IT" sz="24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MEDIAZIONE.</a:t>
            </a:r>
            <a:endParaRPr lang="it-IT" sz="24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Naturalmente, la mediazione può essere portatrice di valori positivi e di valori negativi, anche se, nell’interpretazione più comune, la mediazione ha un significato fortemente positivo nel senso di contribuire a stabilire o a ristabilire rapporti interpersonali equilibrati per una convivenza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perlomeno possibile.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   L’osservazione della quotidianità consente di affermare che essere mediatrice significa, in qualche modo, trasmettere la propria cultura, costituita soprattutto dal proprio vissuto.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 rot="20536061">
            <a:off x="200732" y="548601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</a:t>
            </a:r>
            <a:r>
              <a:rPr lang="it-IT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 può  dire che la donna è, sul piano sociale, mediatrice e, sul piano simbolico, “</a:t>
            </a:r>
            <a:r>
              <a:rPr lang="it-IT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traduttrice</a:t>
            </a:r>
            <a:r>
              <a:rPr lang="it-IT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”: solo lei può  “tradurre” la realtà che vive in quei temi fondamentali che diventano campi fecondi per sviluppare  una maggiore o rinnovata consapevolezza</a:t>
            </a:r>
            <a:endParaRPr lang="it-IT" dirty="0">
              <a:ln w="127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411760" y="476672"/>
            <a:ext cx="5328592" cy="1261884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i="1" dirty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Pluralismo religioso e culturale della donna migrante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b="1" i="1" dirty="0">
              <a:ln w="11430">
                <a:solidFill>
                  <a:srgbClr val="FF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b="1" dirty="0">
              <a:ln w="11430">
                <a:solidFill>
                  <a:srgbClr val="FF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771800" y="1700808"/>
            <a:ext cx="3168352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ln/>
                <a:solidFill>
                  <a:schemeClr val="accent3"/>
                </a:solidFill>
                <a:latin typeface="Bodoni MT Black" pitchFamily="18" charset="0"/>
              </a:rPr>
              <a:t>   Reggio Calabria</a:t>
            </a:r>
          </a:p>
        </p:txBody>
      </p:sp>
      <p:sp>
        <p:nvSpPr>
          <p:cNvPr id="5" name="CasellaDiTesto 4"/>
          <p:cNvSpPr txBox="1"/>
          <p:nvPr/>
        </p:nvSpPr>
        <p:spPr>
          <a:xfrm rot="20906216">
            <a:off x="1165599" y="2947928"/>
            <a:ext cx="7128792" cy="267765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txBody>
          <a:bodyPr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extrusionH="57150"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  <a:t>       </a:t>
            </a:r>
            <a:r>
              <a:rPr lang="it-IT" sz="2400" b="1" dirty="0">
                <a:ln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Narrow" pitchFamily="34" charset="0"/>
              </a:rPr>
              <a:t>A Reggio </a:t>
            </a:r>
            <a:r>
              <a:rPr lang="it-IT" sz="2400" b="1" dirty="0" smtClean="0">
                <a:ln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Narrow" pitchFamily="34" charset="0"/>
              </a:rPr>
              <a:t>Calabria, dalla </a:t>
            </a:r>
            <a:r>
              <a:rPr lang="it-IT" sz="2400" b="1" dirty="0">
                <a:ln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Narrow" pitchFamily="34" charset="0"/>
              </a:rPr>
              <a:t>nostra osservazione </a:t>
            </a:r>
            <a:r>
              <a:rPr lang="it-IT" sz="2400" b="1" dirty="0" smtClean="0">
                <a:ln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Narrow" pitchFamily="34" charset="0"/>
              </a:rPr>
              <a:t> emerge  che </a:t>
            </a:r>
            <a:r>
              <a:rPr lang="it-IT" sz="2400" b="1" dirty="0">
                <a:ln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Narrow" pitchFamily="34" charset="0"/>
              </a:rPr>
              <a:t>la donna </a:t>
            </a:r>
            <a:r>
              <a:rPr lang="it-IT" sz="2400" b="1" dirty="0" smtClean="0">
                <a:ln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Narrow" pitchFamily="34" charset="0"/>
              </a:rPr>
              <a:t>è veramente </a:t>
            </a:r>
            <a:r>
              <a:rPr lang="it-IT" sz="2400" b="1" dirty="0">
                <a:ln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Narrow" pitchFamily="34" charset="0"/>
              </a:rPr>
              <a:t>“</a:t>
            </a:r>
            <a:r>
              <a:rPr lang="it-IT" sz="2400" b="1" i="1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 Narrow" pitchFamily="34" charset="0"/>
              </a:rPr>
              <a:t>mediatrice culturale </a:t>
            </a:r>
            <a:r>
              <a:rPr lang="it-IT" sz="2400" b="1" dirty="0">
                <a:ln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Narrow" pitchFamily="34" charset="0"/>
              </a:rPr>
              <a:t>e </a:t>
            </a:r>
            <a:r>
              <a:rPr lang="it-IT" sz="2400" b="1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 Narrow" pitchFamily="34" charset="0"/>
              </a:rPr>
              <a:t>religiosa”</a:t>
            </a:r>
            <a:r>
              <a:rPr lang="it-IT" sz="2400" b="1" dirty="0">
                <a:ln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Narrow" pitchFamily="34" charset="0"/>
              </a:rPr>
              <a:t>. 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ln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Narrow" pitchFamily="34" charset="0"/>
              </a:rPr>
              <a:t>      Sono loro, normalmente che trasmettano ai figli i valori della cultura di origine  e aiutano </a:t>
            </a:r>
            <a:r>
              <a:rPr lang="it-IT" sz="2400" b="1" dirty="0" smtClean="0">
                <a:ln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Narrow" pitchFamily="34" charset="0"/>
              </a:rPr>
              <a:t>ad </a:t>
            </a:r>
            <a:r>
              <a:rPr lang="it-IT" sz="2400" b="1" dirty="0">
                <a:ln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Narrow" pitchFamily="34" charset="0"/>
              </a:rPr>
              <a:t>acquisire la cultura del paese   d’accoglienza lo stesso si può dire </a:t>
            </a:r>
            <a:r>
              <a:rPr lang="it-IT" sz="2400" b="1" dirty="0" smtClean="0">
                <a:ln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Narrow" pitchFamily="34" charset="0"/>
              </a:rPr>
              <a:t>della </a:t>
            </a:r>
            <a:r>
              <a:rPr lang="it-IT" sz="2400" b="1" dirty="0">
                <a:ln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Narrow" pitchFamily="34" charset="0"/>
              </a:rPr>
              <a:t>trasmissione dei valori  religiosi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27584" y="1484784"/>
            <a:ext cx="7344816" cy="400109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           </a:t>
            </a:r>
            <a:r>
              <a:rPr lang="it-IT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COMUNITA’ FILIPPINA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    </a:t>
            </a:r>
            <a:r>
              <a:rPr lang="it-IT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La comunità filippina, nel sua maggioranza cattolica,  si impegna molto nella conservazione  dei valori e tradizioni religiose e anche culturali.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  Le donne normalmente sono  quelle  più impegnate in questo compito!  </a:t>
            </a: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oggia">
  <a:themeElements>
    <a:clrScheme name="Loggi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Loggia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oggi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oggia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859</TotalTime>
  <Words>1134</Words>
  <Application>Microsoft Office PowerPoint</Application>
  <PresentationFormat>Presentazione su schermo (4:3)</PresentationFormat>
  <Paragraphs>63</Paragraphs>
  <Slides>43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44" baseType="lpstr">
      <vt:lpstr>Loggia</vt:lpstr>
      <vt:lpstr>“PROGETTO MEDITERRANEO”                                                                  VI INCONTRO             Roma, 24 - 27 febbraio 2011     </vt:lpstr>
      <vt:lpstr>                                Tema:                                                        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COMUNITA’ BRASILIANA</vt:lpstr>
      <vt:lpstr>                 Natale multietnico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      ANCHE PER GLI IMMIGRATI NON CRISTIANI LA CHIESA SI IMPEGNA NELLA PROMOZIONE UMANA E NELLA TESTIMONIANZA DELLA CARITA’, CHE HA GIA’ UN VALORE EVANGELIZZATORE</vt:lpstr>
      <vt:lpstr>Diapositiva 43</vt:lpstr>
    </vt:vector>
  </TitlesOfParts>
  <Company>oem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Progetto mediterraneo</dc:title>
  <dc:creator>oem</dc:creator>
  <cp:lastModifiedBy>User</cp:lastModifiedBy>
  <cp:revision>88</cp:revision>
  <dcterms:created xsi:type="dcterms:W3CDTF">2011-01-09T20:57:09Z</dcterms:created>
  <dcterms:modified xsi:type="dcterms:W3CDTF">2011-02-25T21:14:01Z</dcterms:modified>
</cp:coreProperties>
</file>