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257" r:id="rId2"/>
    <p:sldId id="287" r:id="rId3"/>
    <p:sldId id="256" r:id="rId4"/>
    <p:sldId id="284" r:id="rId5"/>
    <p:sldId id="283" r:id="rId6"/>
    <p:sldId id="285" r:id="rId7"/>
    <p:sldId id="286" r:id="rId8"/>
    <p:sldId id="261" r:id="rId9"/>
    <p:sldId id="273" r:id="rId10"/>
    <p:sldId id="263" r:id="rId11"/>
    <p:sldId id="275" r:id="rId12"/>
    <p:sldId id="269" r:id="rId13"/>
    <p:sldId id="265" r:id="rId14"/>
    <p:sldId id="264" r:id="rId15"/>
    <p:sldId id="270" r:id="rId16"/>
    <p:sldId id="281" r:id="rId17"/>
    <p:sldId id="260" r:id="rId18"/>
    <p:sldId id="271" r:id="rId19"/>
    <p:sldId id="278" r:id="rId20"/>
    <p:sldId id="280" r:id="rId21"/>
    <p:sldId id="282" r:id="rId22"/>
    <p:sldId id="279" r:id="rId23"/>
  </p:sldIdLst>
  <p:sldSz cx="9144000" cy="6858000" type="screen4x3"/>
  <p:notesSz cx="6799263"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F7D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p:scale>
          <a:sx n="100" d="100"/>
          <a:sy n="100" d="100"/>
        </p:scale>
        <p:origin x="-162"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91AA7839-B1F7-4C19-8008-7E6F151DF5D1}" type="datetimeFigureOut">
              <a:rPr lang="it-IT" smtClean="0"/>
              <a:t>18/03/2013</a:t>
            </a:fld>
            <a:endParaRPr lang="it-IT"/>
          </a:p>
        </p:txBody>
      </p:sp>
      <p:sp>
        <p:nvSpPr>
          <p:cNvPr id="4" name="Segnaposto piè di pagina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6F859E49-A3BB-41DB-B87E-803D48EB8E61}" type="slidenum">
              <a:rPr lang="it-IT" smtClean="0"/>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9F5EE90-E2B0-4849-9D0E-4B62458F3589}" type="datetimeFigureOut">
              <a:rPr lang="it-IT" smtClean="0"/>
              <a:pPr/>
              <a:t>18/03/2013</a:t>
            </a:fld>
            <a:endParaRPr lang="it-IT"/>
          </a:p>
        </p:txBody>
      </p:sp>
      <p:sp>
        <p:nvSpPr>
          <p:cNvPr id="4" name="Segnaposto immagine diapositiva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0DEE6C6-1358-4914-A807-AD36A5CE574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F7555322-2A9F-4F6E-81D9-9642C4E825C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555322-2A9F-4F6E-81D9-9642C4E825C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555322-2A9F-4F6E-81D9-9642C4E825C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2D2EDAE-DE87-4F39-BFA4-BA53B4A23BDB}" type="datetimeFigureOut">
              <a:rPr lang="it-IT" smtClean="0"/>
              <a:pPr/>
              <a:t>18/03/2013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F7555322-2A9F-4F6E-81D9-9642C4E825C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D2EDAE-DE87-4F39-BFA4-BA53B4A23BDB}" type="datetimeFigureOut">
              <a:rPr lang="it-IT" smtClean="0"/>
              <a:pPr/>
              <a:t>18/03/2013</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555322-2A9F-4F6E-81D9-9642C4E825C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edicola.avvenire.it/newsmem/avvenire/20071123/b032311pol2.pdf.0/img/Image_1.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tint val="55000"/>
                <a:satMod val="300000"/>
              </a:schemeClr>
            </a:gs>
            <a:gs pos="40000">
              <a:schemeClr val="bg1">
                <a:tint val="65000"/>
                <a:satMod val="300000"/>
              </a:schemeClr>
            </a:gs>
            <a:gs pos="100000">
              <a:schemeClr val="bg1">
                <a:shade val="65000"/>
                <a:satMod val="3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ttangolo 1"/>
          <p:cNvSpPr/>
          <p:nvPr/>
        </p:nvSpPr>
        <p:spPr>
          <a:xfrm>
            <a:off x="1331640" y="836712"/>
            <a:ext cx="6912768" cy="646331"/>
          </a:xfrm>
          <a:prstGeom prst="rect">
            <a:avLst/>
          </a:prstGeom>
        </p:spPr>
        <p:txBody>
          <a:bodyPr wrap="square">
            <a:spAutoFit/>
          </a:bodyPr>
          <a:lstStyle/>
          <a:p>
            <a:r>
              <a:rPr lang="it-IT" dirty="0" smtClean="0"/>
              <a:t> </a:t>
            </a:r>
            <a:r>
              <a:rPr lang="it-IT" sz="3600"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PROGETTO  MEDITERRANEO </a:t>
            </a:r>
            <a:endParaRPr lang="it-IT" sz="3600" dirty="0">
              <a:ln w="18415" cmpd="sng">
                <a:solidFill>
                  <a:srgbClr val="002060"/>
                </a:solidFill>
                <a:prstDash val="solid"/>
              </a:ln>
              <a:solidFill>
                <a:srgbClr val="002060"/>
              </a:solidFill>
            </a:endParaRPr>
          </a:p>
        </p:txBody>
      </p:sp>
      <p:sp>
        <p:nvSpPr>
          <p:cNvPr id="5" name="Rettangolo 4"/>
          <p:cNvSpPr/>
          <p:nvPr/>
        </p:nvSpPr>
        <p:spPr>
          <a:xfrm>
            <a:off x="714348" y="3071810"/>
            <a:ext cx="7416824"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000" b="1" cap="none" spc="0" dirty="0" smtClean="0">
                <a:ln w="11430"/>
                <a:solidFill>
                  <a:schemeClr val="accent4">
                    <a:lumMod val="50000"/>
                  </a:schemeClr>
                </a:solidFill>
                <a:effectLst>
                  <a:outerShdw blurRad="50800" dist="39000" dir="5460000" algn="tl">
                    <a:srgbClr val="000000">
                      <a:alpha val="38000"/>
                    </a:srgbClr>
                  </a:outerShdw>
                </a:effectLst>
              </a:rPr>
              <a:t>PIACENZA</a:t>
            </a:r>
          </a:p>
          <a:p>
            <a:pPr algn="ctr"/>
            <a:r>
              <a:rPr lang="it-IT" sz="4000" b="1" cap="none" spc="0" dirty="0" smtClean="0">
                <a:ln w="11430"/>
                <a:solidFill>
                  <a:schemeClr val="accent4">
                    <a:lumMod val="50000"/>
                  </a:schemeClr>
                </a:solidFill>
                <a:effectLst>
                  <a:outerShdw blurRad="50800" dist="39000" dir="5460000" algn="tl">
                    <a:srgbClr val="000000">
                      <a:alpha val="38000"/>
                    </a:srgbClr>
                  </a:outerShdw>
                </a:effectLst>
              </a:rPr>
              <a:t>14 – 17 MARZO 20013 </a:t>
            </a:r>
            <a:endParaRPr lang="it-IT" sz="4000" b="1" cap="none" spc="0" dirty="0">
              <a:ln w="11430"/>
              <a:solidFill>
                <a:schemeClr val="accent4">
                  <a:lumMod val="50000"/>
                </a:schemeClr>
              </a:solidFill>
              <a:effectLst>
                <a:outerShdw blurRad="50800" dist="39000" dir="5460000" algn="tl">
                  <a:srgbClr val="000000">
                    <a:alpha val="38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57224" y="857232"/>
            <a:ext cx="6858048"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3200" b="1" dirty="0" smtClean="0">
                <a:ln w="11430"/>
                <a:effectLst>
                  <a:outerShdw blurRad="50800" dist="39000" dir="5460000" algn="tl">
                    <a:srgbClr val="000000">
                      <a:alpha val="38000"/>
                    </a:srgbClr>
                  </a:outerShdw>
                </a:effectLst>
              </a:rPr>
              <a:t>Partendo, le donne migranti portano con sé il loro bagaglio di competenze che consistono nel </a:t>
            </a:r>
            <a:r>
              <a:rPr lang="it-IT" sz="3200" b="1" dirty="0" smtClean="0">
                <a:ln w="11430"/>
                <a:solidFill>
                  <a:srgbClr val="FF0000"/>
                </a:solidFill>
                <a:effectLst>
                  <a:outerShdw blurRad="50800" dist="39000" dir="5460000" algn="tl">
                    <a:srgbClr val="000000">
                      <a:alpha val="38000"/>
                    </a:srgbClr>
                  </a:outerShdw>
                </a:effectLst>
              </a:rPr>
              <a:t>sapere</a:t>
            </a:r>
            <a:r>
              <a:rPr lang="it-IT" sz="3200" b="1" dirty="0" smtClean="0">
                <a:ln w="11430"/>
                <a:effectLst>
                  <a:outerShdw blurRad="50800" dist="39000" dir="5460000" algn="tl">
                    <a:srgbClr val="000000">
                      <a:alpha val="38000"/>
                    </a:srgbClr>
                  </a:outerShdw>
                </a:effectLst>
              </a:rPr>
              <a:t>, nel </a:t>
            </a:r>
            <a:r>
              <a:rPr lang="it-IT" sz="3200" b="1" dirty="0" smtClean="0">
                <a:ln w="11430"/>
                <a:solidFill>
                  <a:srgbClr val="FF0000"/>
                </a:solidFill>
                <a:effectLst>
                  <a:outerShdw blurRad="50800" dist="39000" dir="5460000" algn="tl">
                    <a:srgbClr val="000000">
                      <a:alpha val="38000"/>
                    </a:srgbClr>
                  </a:outerShdw>
                </a:effectLst>
              </a:rPr>
              <a:t>saper fare </a:t>
            </a:r>
            <a:r>
              <a:rPr lang="it-IT" sz="3200" b="1" dirty="0" smtClean="0">
                <a:ln w="11430"/>
                <a:effectLst>
                  <a:outerShdw blurRad="50800" dist="39000" dir="5460000" algn="tl">
                    <a:srgbClr val="000000">
                      <a:alpha val="38000"/>
                    </a:srgbClr>
                  </a:outerShdw>
                </a:effectLst>
              </a:rPr>
              <a:t>e nel </a:t>
            </a:r>
            <a:r>
              <a:rPr lang="it-IT" sz="3200" b="1" dirty="0" smtClean="0">
                <a:ln w="11430"/>
                <a:solidFill>
                  <a:srgbClr val="FF0000"/>
                </a:solidFill>
                <a:effectLst>
                  <a:outerShdw blurRad="50800" dist="39000" dir="5460000" algn="tl">
                    <a:srgbClr val="000000">
                      <a:alpha val="38000"/>
                    </a:srgbClr>
                  </a:outerShdw>
                </a:effectLst>
              </a:rPr>
              <a:t>saper</a:t>
            </a:r>
            <a:r>
              <a:rPr lang="it-IT" sz="3200" b="1" dirty="0" smtClean="0">
                <a:ln w="11430"/>
                <a:effectLst>
                  <a:outerShdw blurRad="50800" dist="39000" dir="5460000" algn="tl">
                    <a:srgbClr val="000000">
                      <a:alpha val="38000"/>
                    </a:srgbClr>
                  </a:outerShdw>
                </a:effectLst>
              </a:rPr>
              <a:t> </a:t>
            </a:r>
            <a:r>
              <a:rPr lang="it-IT" sz="3200" b="1" dirty="0" smtClean="0">
                <a:ln w="11430"/>
                <a:solidFill>
                  <a:srgbClr val="FF0000"/>
                </a:solidFill>
                <a:effectLst>
                  <a:outerShdw blurRad="50800" dist="39000" dir="5460000" algn="tl">
                    <a:srgbClr val="000000">
                      <a:alpha val="38000"/>
                    </a:srgbClr>
                  </a:outerShdw>
                </a:effectLst>
              </a:rPr>
              <a:t>essere</a:t>
            </a:r>
            <a:r>
              <a:rPr lang="it-IT" sz="3200" b="1" dirty="0" smtClean="0">
                <a:ln w="11430"/>
                <a:effectLst>
                  <a:outerShdw blurRad="50800" dist="39000" dir="5460000" algn="tl">
                    <a:srgbClr val="000000">
                      <a:alpha val="38000"/>
                    </a:srgbClr>
                  </a:outerShdw>
                </a:effectLst>
              </a:rPr>
              <a:t>, che spesso non vengono valorizzati</a:t>
            </a:r>
            <a:endParaRPr lang="it-IT" sz="3200" b="1" dirty="0">
              <a:ln w="11430"/>
              <a:effectLst>
                <a:outerShdw blurRad="50800" dist="39000" dir="5460000" algn="tl">
                  <a:srgbClr val="000000">
                    <a:alpha val="38000"/>
                  </a:srgbClr>
                </a:outerShdw>
              </a:effectLst>
            </a:endParaRPr>
          </a:p>
        </p:txBody>
      </p:sp>
      <p:pic>
        <p:nvPicPr>
          <p:cNvPr id="18434" name="Picture 2" descr="https://encrypted-tbn2.gstatic.com/images?q=tbn:ANd9GcTdBq4Mjlbglcz0kFyxWJu_QlYnGtvXl7NGiVukowUuy8TpRR_X"/>
          <p:cNvPicPr>
            <a:picLocks noChangeAspect="1" noChangeArrowheads="1"/>
          </p:cNvPicPr>
          <p:nvPr/>
        </p:nvPicPr>
        <p:blipFill>
          <a:blip r:embed="rId2" cstate="print"/>
          <a:srcRect/>
          <a:stretch>
            <a:fillRect/>
          </a:stretch>
        </p:blipFill>
        <p:spPr bwMode="auto">
          <a:xfrm>
            <a:off x="3484555" y="3714752"/>
            <a:ext cx="4445031" cy="285752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7158" y="500042"/>
            <a:ext cx="8143932" cy="2246769"/>
          </a:xfrm>
          <a:prstGeom prst="rect">
            <a:avLst/>
          </a:prstGeom>
        </p:spPr>
        <p:txBody>
          <a:bodyPr wrap="square">
            <a:spAutoFit/>
          </a:bodyPr>
          <a:lstStyle/>
          <a:p>
            <a:pPr algn="just"/>
            <a:r>
              <a:rPr lang="it-IT" sz="2400" b="1" dirty="0" smtClean="0">
                <a:effectLst>
                  <a:outerShdw blurRad="38100" dist="38100" dir="2700000" algn="tl">
                    <a:srgbClr val="000000">
                      <a:alpha val="43137"/>
                    </a:srgbClr>
                  </a:outerShdw>
                </a:effectLst>
                <a:latin typeface="Calibri" pitchFamily="34" charset="0"/>
              </a:rPr>
              <a:t>        </a:t>
            </a:r>
            <a:r>
              <a:rPr lang="it-IT" sz="2800" b="1" dirty="0" smtClean="0">
                <a:effectLst>
                  <a:outerShdw blurRad="38100" dist="38100" dir="2700000" algn="tl">
                    <a:srgbClr val="000000">
                      <a:alpha val="43137"/>
                    </a:srgbClr>
                  </a:outerShdw>
                </a:effectLst>
                <a:latin typeface="Calibri" pitchFamily="34" charset="0"/>
              </a:rPr>
              <a:t>Le donne sono tra le lavoratrici meno pagate  consistentemente squalificate e spinte a lavori casuali in settori irregolari. Questa condizione è il risultato di una violazione sistematica dei loro diritti, una incalcolabile perdita di talenti.</a:t>
            </a:r>
            <a:endParaRPr lang="it-IT" sz="2800" b="1" dirty="0">
              <a:effectLst>
                <a:outerShdw blurRad="38100" dist="38100" dir="2700000" algn="tl">
                  <a:srgbClr val="000000">
                    <a:alpha val="43137"/>
                  </a:srgbClr>
                </a:outerShdw>
              </a:effectLst>
              <a:latin typeface="Calibri" pitchFamily="34" charset="0"/>
            </a:endParaRPr>
          </a:p>
        </p:txBody>
      </p:sp>
      <p:pic>
        <p:nvPicPr>
          <p:cNvPr id="5" name="Picture 2" descr="http://forwardproject.eu/wp-content/uploads/2012/03/Mercat-intercanviopt.jpg"/>
          <p:cNvPicPr>
            <a:picLocks noChangeAspect="1" noChangeArrowheads="1"/>
          </p:cNvPicPr>
          <p:nvPr/>
        </p:nvPicPr>
        <p:blipFill>
          <a:blip r:embed="rId2" cstate="print"/>
          <a:srcRect/>
          <a:stretch>
            <a:fillRect/>
          </a:stretch>
        </p:blipFill>
        <p:spPr bwMode="auto">
          <a:xfrm>
            <a:off x="1071538" y="2928934"/>
            <a:ext cx="6989601" cy="392906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4282" y="1857364"/>
            <a:ext cx="5000660" cy="3539430"/>
          </a:xfrm>
          <a:prstGeom prst="rect">
            <a:avLst/>
          </a:prstGeom>
          <a:solidFill>
            <a:schemeClr val="tx1"/>
          </a:solidFill>
          <a:ln>
            <a:solidFill>
              <a:schemeClr val="accent1"/>
            </a:solidFill>
          </a:ln>
        </p:spPr>
        <p:txBody>
          <a:bodyPr wrap="square">
            <a:spAutoFit/>
          </a:bodyPr>
          <a:lstStyle/>
          <a:p>
            <a:pPr algn="ctr"/>
            <a:r>
              <a:rPr lang="it-IT" sz="3200" dirty="0" smtClean="0">
                <a:effectLst>
                  <a:outerShdw blurRad="38100" dist="38100" dir="2700000" algn="tl">
                    <a:srgbClr val="000000">
                      <a:alpha val="43137"/>
                    </a:srgbClr>
                  </a:outerShdw>
                </a:effectLst>
              </a:rPr>
              <a:t>    </a:t>
            </a:r>
            <a:r>
              <a:rPr lang="it-IT" sz="3200" dirty="0" smtClean="0">
                <a:solidFill>
                  <a:schemeClr val="accent1">
                    <a:lumMod val="75000"/>
                  </a:schemeClr>
                </a:solidFill>
                <a:effectLst>
                  <a:outerShdw blurRad="38100" dist="38100" dir="2700000" algn="tl">
                    <a:srgbClr val="000000">
                      <a:alpha val="43137"/>
                    </a:srgbClr>
                  </a:outerShdw>
                </a:effectLst>
              </a:rPr>
              <a:t>Le donne immigrate si trovano a vivere e ad affrontare numerose difficoltà riguardanti la vita quotidiana: </a:t>
            </a:r>
            <a:r>
              <a:rPr lang="it-IT" sz="3200" dirty="0" smtClean="0">
                <a:solidFill>
                  <a:srgbClr val="FF0000"/>
                </a:solidFill>
                <a:effectLst>
                  <a:outerShdw blurRad="38100" dist="38100" dir="2700000" algn="tl">
                    <a:srgbClr val="000000">
                      <a:alpha val="43137"/>
                    </a:srgbClr>
                  </a:outerShdw>
                </a:effectLst>
              </a:rPr>
              <a:t>il lavoro, la vita famigliare, i problemi legati all'accesso ai servizi</a:t>
            </a:r>
            <a:endParaRPr lang="it-IT" sz="3200" dirty="0">
              <a:solidFill>
                <a:srgbClr val="FF0000"/>
              </a:solidFill>
              <a:effectLst>
                <a:outerShdw blurRad="38100" dist="38100" dir="2700000" algn="tl">
                  <a:srgbClr val="000000">
                    <a:alpha val="43137"/>
                  </a:srgbClr>
                </a:outerShdw>
              </a:effectLst>
            </a:endParaRPr>
          </a:p>
        </p:txBody>
      </p:sp>
      <p:pic>
        <p:nvPicPr>
          <p:cNvPr id="16386" name="Picture 2" descr="immigrate"/>
          <p:cNvPicPr>
            <a:picLocks noChangeAspect="1" noChangeArrowheads="1"/>
          </p:cNvPicPr>
          <p:nvPr/>
        </p:nvPicPr>
        <p:blipFill>
          <a:blip r:embed="rId2" cstate="print"/>
          <a:srcRect/>
          <a:stretch>
            <a:fillRect/>
          </a:stretch>
        </p:blipFill>
        <p:spPr bwMode="auto">
          <a:xfrm>
            <a:off x="5429256" y="1500174"/>
            <a:ext cx="3415424" cy="4264615"/>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ANd9GcTpcKY97m4XEeCPQp4RZu5Okzx2P9_aeUgFAKe5f9ZyUN1OhDXMRA"/>
          <p:cNvPicPr>
            <a:picLocks noChangeAspect="1" noChangeArrowheads="1"/>
          </p:cNvPicPr>
          <p:nvPr/>
        </p:nvPicPr>
        <p:blipFill>
          <a:blip r:embed="rId2" cstate="print"/>
          <a:srcRect/>
          <a:stretch>
            <a:fillRect/>
          </a:stretch>
        </p:blipFill>
        <p:spPr bwMode="auto">
          <a:xfrm>
            <a:off x="5072066" y="3768610"/>
            <a:ext cx="3880936" cy="2900750"/>
          </a:xfrm>
          <a:prstGeom prst="rect">
            <a:avLst/>
          </a:prstGeom>
          <a:ln>
            <a:noFill/>
          </a:ln>
          <a:effectLst>
            <a:softEdge rad="112500"/>
          </a:effectLst>
        </p:spPr>
      </p:pic>
      <p:sp>
        <p:nvSpPr>
          <p:cNvPr id="5" name="Rettangolo 4"/>
          <p:cNvSpPr/>
          <p:nvPr/>
        </p:nvSpPr>
        <p:spPr>
          <a:xfrm>
            <a:off x="428596" y="857232"/>
            <a:ext cx="4824536" cy="3970318"/>
          </a:xfrm>
          <a:prstGeom prst="rect">
            <a:avLst/>
          </a:prstGeom>
        </p:spPr>
        <p:txBody>
          <a:bodyPr wrap="square">
            <a:spAutoFit/>
          </a:bodyPr>
          <a:lstStyle/>
          <a:p>
            <a:pPr algn="ctr"/>
            <a:r>
              <a:rPr lang="it-IT" sz="2800" dirty="0" smtClean="0">
                <a:ln w="18415" cmpd="sng">
                  <a:solidFill>
                    <a:sysClr val="windowText" lastClr="000000"/>
                  </a:solidFill>
                  <a:prstDash val="solid"/>
                </a:ln>
                <a:effectLst>
                  <a:outerShdw blurRad="63500" dir="3600000" algn="tl" rotWithShape="0">
                    <a:srgbClr val="000000">
                      <a:alpha val="70000"/>
                    </a:srgbClr>
                  </a:outerShdw>
                </a:effectLst>
              </a:rPr>
              <a:t>Lasciando i paesi di origine appunto, non solo abbandonano una parte della propria vita e gli affetti più cari, ma anche competenze ed esperienze professionali che una volta in Italia vengono messe nel cassetto perché non riconosciute</a:t>
            </a:r>
            <a:endParaRPr lang="it-IT" sz="2800" dirty="0">
              <a:ln w="18415" cmpd="sng">
                <a:solidFill>
                  <a:sysClr val="windowText" lastClr="000000"/>
                </a:solidFill>
                <a:prstDash val="solid"/>
              </a:ln>
              <a:effectLst>
                <a:outerShdw blurRad="63500" dir="3600000" algn="tl" rotWithShape="0">
                  <a:srgbClr val="000000">
                    <a:alpha val="7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55576" y="1556792"/>
            <a:ext cx="756084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2400" b="1" spc="50" dirty="0" smtClean="0">
                <a:ln w="11430"/>
                <a:effectLst>
                  <a:outerShdw blurRad="76200" dist="50800" dir="5400000" algn="tl" rotWithShape="0">
                    <a:srgbClr val="000000">
                      <a:alpha val="65000"/>
                    </a:srgbClr>
                  </a:outerShdw>
                </a:effectLst>
              </a:rPr>
              <a:t>Un’esperienza comune tra le donne immigrate è di fare </a:t>
            </a:r>
            <a:r>
              <a:rPr lang="it-IT" sz="2400" b="1" spc="50" dirty="0" smtClean="0">
                <a:ln w="11430"/>
                <a:solidFill>
                  <a:srgbClr val="FF0000"/>
                </a:solidFill>
                <a:effectLst>
                  <a:outerShdw blurRad="76200" dist="50800" dir="5400000" algn="tl" rotWithShape="0">
                    <a:srgbClr val="000000">
                      <a:alpha val="65000"/>
                    </a:srgbClr>
                  </a:outerShdw>
                </a:effectLst>
              </a:rPr>
              <a:t>“tabula rasa” </a:t>
            </a:r>
            <a:r>
              <a:rPr lang="it-IT" sz="2400" b="1" spc="50" dirty="0" smtClean="0">
                <a:ln w="11430"/>
                <a:effectLst>
                  <a:outerShdw blurRad="76200" dist="50800" dir="5400000" algn="tl" rotWithShape="0">
                    <a:srgbClr val="000000">
                      <a:alpha val="65000"/>
                    </a:srgbClr>
                  </a:outerShdw>
                </a:effectLst>
              </a:rPr>
              <a:t>delle loro competenze professionali per inserirsi nel mercato del lavoro locale come lavoratrici non qualificate, dove finiscono per svolgere i cosiddetti “lavori da immigrata” nel settore </a:t>
            </a:r>
            <a:r>
              <a:rPr lang="it-IT" sz="2400" b="1" spc="50" dirty="0" smtClean="0">
                <a:ln w="11430"/>
                <a:solidFill>
                  <a:srgbClr val="FF0000"/>
                </a:solidFill>
                <a:effectLst>
                  <a:outerShdw blurRad="76200" dist="50800" dir="5400000" algn="tl" rotWithShape="0">
                    <a:srgbClr val="000000">
                      <a:alpha val="65000"/>
                    </a:srgbClr>
                  </a:outerShdw>
                </a:effectLst>
              </a:rPr>
              <a:t>della pulizia</a:t>
            </a:r>
            <a:r>
              <a:rPr lang="it-IT" sz="2400" b="1" spc="50" dirty="0" smtClean="0">
                <a:ln w="11430"/>
                <a:effectLst>
                  <a:outerShdw blurRad="76200" dist="50800" dir="5400000" algn="tl" rotWithShape="0">
                    <a:srgbClr val="000000">
                      <a:alpha val="65000"/>
                    </a:srgbClr>
                  </a:outerShdw>
                </a:effectLst>
              </a:rPr>
              <a:t>, della </a:t>
            </a:r>
            <a:r>
              <a:rPr lang="it-IT" sz="2400" b="1" spc="50" dirty="0" smtClean="0">
                <a:ln w="11430"/>
                <a:solidFill>
                  <a:srgbClr val="FF0000"/>
                </a:solidFill>
                <a:effectLst>
                  <a:outerShdw blurRad="76200" dist="50800" dir="5400000" algn="tl" rotWithShape="0">
                    <a:srgbClr val="000000">
                      <a:alpha val="65000"/>
                    </a:srgbClr>
                  </a:outerShdw>
                </a:effectLst>
              </a:rPr>
              <a:t>cura</a:t>
            </a:r>
            <a:r>
              <a:rPr lang="it-IT" sz="2400" b="1" spc="50" dirty="0" smtClean="0">
                <a:ln w="11430"/>
                <a:effectLst>
                  <a:outerShdw blurRad="76200" dist="50800" dir="5400000" algn="tl" rotWithShape="0">
                    <a:srgbClr val="000000">
                      <a:alpha val="65000"/>
                    </a:srgbClr>
                  </a:outerShdw>
                </a:effectLst>
              </a:rPr>
              <a:t> e </a:t>
            </a:r>
            <a:r>
              <a:rPr lang="it-IT" sz="2400" b="1" spc="50" dirty="0" smtClean="0">
                <a:ln w="11430"/>
                <a:solidFill>
                  <a:srgbClr val="FF0000"/>
                </a:solidFill>
                <a:effectLst>
                  <a:outerShdw blurRad="76200" dist="50800" dir="5400000" algn="tl" rotWithShape="0">
                    <a:srgbClr val="000000">
                      <a:alpha val="65000"/>
                    </a:srgbClr>
                  </a:outerShdw>
                </a:effectLst>
              </a:rPr>
              <a:t>assistenza domestica e familiare</a:t>
            </a:r>
            <a:r>
              <a:rPr lang="it-IT" sz="2400" b="1" spc="50" dirty="0" smtClean="0">
                <a:ln w="11430"/>
                <a:effectLst>
                  <a:outerShdw blurRad="76200" dist="50800" dir="5400000" algn="tl" rotWithShape="0">
                    <a:srgbClr val="000000">
                      <a:alpha val="65000"/>
                    </a:srgbClr>
                  </a:outerShdw>
                </a:effectLst>
              </a:rPr>
              <a:t>, caratterizzati da bassi livelli retributivi e senza tutele legali e/o sociali. </a:t>
            </a:r>
            <a:endParaRPr lang="it-IT" sz="2400" b="1" spc="50" dirty="0">
              <a:ln w="11430"/>
              <a:effectLst>
                <a:outerShdw blurRad="76200" dist="50800" dir="5400000" algn="tl" rotWithShape="0">
                  <a:srgbClr val="000000">
                    <a:alpha val="65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57224" y="1571612"/>
            <a:ext cx="7413974" cy="3108543"/>
          </a:xfrm>
          <a:prstGeom prst="rect">
            <a:avLst/>
          </a:prstGeom>
        </p:spPr>
        <p:txBody>
          <a:bodyPr wrap="square">
            <a:spAutoFit/>
          </a:bodyPr>
          <a:lstStyle/>
          <a:p>
            <a:pPr algn="just"/>
            <a:r>
              <a:rPr lang="it-IT" sz="2800" b="1" dirty="0" smtClean="0">
                <a:solidFill>
                  <a:srgbClr val="FF0000"/>
                </a:solidFill>
                <a:effectLst>
                  <a:outerShdw blurRad="38100" dist="38100" dir="2700000" algn="tl">
                    <a:srgbClr val="000000">
                      <a:alpha val="43137"/>
                    </a:srgbClr>
                  </a:outerShdw>
                </a:effectLst>
              </a:rPr>
              <a:t>In Reggio Calabria </a:t>
            </a:r>
            <a:r>
              <a:rPr lang="it-IT" sz="2800" b="1" dirty="0" smtClean="0">
                <a:effectLst>
                  <a:outerShdw blurRad="38100" dist="38100" dir="2700000" algn="tl">
                    <a:srgbClr val="000000">
                      <a:alpha val="43137"/>
                    </a:srgbClr>
                  </a:outerShdw>
                </a:effectLst>
              </a:rPr>
              <a:t>la situazione è ancora più grave perche quasi la totalità  delle donne migrante   lavorano in nero, con un tasso di legalità che incide negativamente sia per quanto riguarda, i costi sociali che quelli culturali e senza </a:t>
            </a:r>
            <a:r>
              <a:rPr lang="it-IT" sz="2800" b="1" dirty="0" err="1" smtClean="0">
                <a:effectLst>
                  <a:outerShdw blurRad="38100" dist="38100" dir="2700000" algn="tl">
                    <a:srgbClr val="000000">
                      <a:alpha val="43137"/>
                    </a:srgbClr>
                  </a:outerShdw>
                </a:effectLst>
              </a:rPr>
              <a:t>dirito</a:t>
            </a:r>
            <a:r>
              <a:rPr lang="it-IT" sz="2800" b="1" dirty="0" smtClean="0">
                <a:effectLst>
                  <a:outerShdw blurRad="38100" dist="38100" dir="2700000" algn="tl">
                    <a:srgbClr val="000000">
                      <a:alpha val="43137"/>
                    </a:srgbClr>
                  </a:outerShdw>
                </a:effectLst>
              </a:rPr>
              <a:t> a una pensione in futuro</a:t>
            </a:r>
            <a:endParaRPr lang="it-IT" sz="2800"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2000240"/>
            <a:ext cx="685801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Concorde-Roman"/>
              </a:rPr>
              <a:t>Non bisogna dimenticare che la segregazione lavorativa nel settore della cura privata alle persone facilita la presenza di occupazione irregolare, senza contratto di lavoro e difficile da far emergere. </a:t>
            </a:r>
            <a:r>
              <a:rPr kumimoji="0" lang="it-IT"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Concorde-Roman"/>
              </a:rPr>
              <a:t>Sono presenze “invisibili”</a:t>
            </a:r>
            <a:endParaRPr kumimoji="0" lang="it-IT"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4.bp.blogspot.com/--OJ-0X4Skgk/US0bwBa4JoI/AAAAAAAADdw/OAfLbzcenPM/s1600/La%2Bmissione%2Bdella%2Bdonna%2B%2528locandina%2529%2Bx%2BWEB%2B-720487.jpg"/>
          <p:cNvPicPr/>
          <p:nvPr/>
        </p:nvPicPr>
        <p:blipFill>
          <a:blip r:embed="rId2" cstate="print">
            <a:clrChange>
              <a:clrFrom>
                <a:srgbClr val="332ADD"/>
              </a:clrFrom>
              <a:clrTo>
                <a:srgbClr val="332ADD">
                  <a:alpha val="0"/>
                </a:srgbClr>
              </a:clrTo>
            </a:clrChange>
          </a:blip>
          <a:srcRect l="59377" t="54559" b="4660"/>
          <a:stretch>
            <a:fillRect/>
          </a:stretch>
        </p:blipFill>
        <p:spPr bwMode="auto">
          <a:xfrm>
            <a:off x="6929454" y="3786190"/>
            <a:ext cx="2000264" cy="2928958"/>
          </a:xfrm>
          <a:prstGeom prst="rect">
            <a:avLst/>
          </a:prstGeom>
          <a:ln>
            <a:noFill/>
          </a:ln>
          <a:effectLst>
            <a:softEdge rad="112500"/>
          </a:effectLst>
        </p:spPr>
      </p:pic>
      <p:pic>
        <p:nvPicPr>
          <p:cNvPr id="5" name="il_fi" descr="http://4.bp.blogspot.com/--OJ-0X4Skgk/US0bwBa4JoI/AAAAAAAADdw/OAfLbzcenPM/s1600/La%2Bmissione%2Bdella%2Bdonna%2B%2528locandina%2529%2Bx%2BWEB%2B-720487.jpg"/>
          <p:cNvPicPr/>
          <p:nvPr/>
        </p:nvPicPr>
        <p:blipFill>
          <a:blip r:embed="rId2" cstate="print"/>
          <a:srcRect l="84270" t="25746" b="58946"/>
          <a:stretch>
            <a:fillRect/>
          </a:stretch>
        </p:blipFill>
        <p:spPr bwMode="auto">
          <a:xfrm>
            <a:off x="7786710" y="2357430"/>
            <a:ext cx="1000132" cy="1571660"/>
          </a:xfrm>
          <a:prstGeom prst="rect">
            <a:avLst/>
          </a:prstGeom>
          <a:ln>
            <a:noFill/>
          </a:ln>
          <a:effectLst>
            <a:softEdge rad="112500"/>
          </a:effectLst>
        </p:spPr>
      </p:pic>
      <p:sp>
        <p:nvSpPr>
          <p:cNvPr id="22529" name="Rectangle 1"/>
          <p:cNvSpPr>
            <a:spLocks noChangeArrowheads="1"/>
          </p:cNvSpPr>
          <p:nvPr/>
        </p:nvSpPr>
        <p:spPr bwMode="auto">
          <a:xfrm>
            <a:off x="571472" y="1613402"/>
            <a:ext cx="64294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Calibri" pitchFamily="34" charset="0"/>
                <a:cs typeface="Times New Roman" pitchFamily="18" charset="0"/>
              </a:rPr>
              <a:t> </a:t>
            </a:r>
            <a:r>
              <a:rPr lang="it-IT" sz="2400" dirty="0" smtClean="0">
                <a:solidFill>
                  <a:srgbClr val="FF0000"/>
                </a:solidFill>
                <a:effectLst>
                  <a:outerShdw blurRad="38100" dist="38100" dir="2700000" algn="tl">
                    <a:srgbClr val="000000">
                      <a:alpha val="43137"/>
                    </a:srgbClr>
                  </a:outerShdw>
                </a:effectLst>
                <a:latin typeface="+mj-lt"/>
                <a:ea typeface="Calibri" pitchFamily="34" charset="0"/>
                <a:cs typeface="Times New Roman" pitchFamily="18" charset="0"/>
              </a:rPr>
              <a:t>   </a:t>
            </a:r>
            <a:r>
              <a:rPr kumimoji="0" lang="it-IT" sz="2400" b="0"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Calibri" pitchFamily="34" charset="0"/>
                <a:cs typeface="Times New Roman" pitchFamily="18" charset="0"/>
              </a:rPr>
              <a:t>LA CRISI ECONOMICA</a:t>
            </a:r>
            <a:r>
              <a:rPr kumimoji="0" lang="it-IT" sz="24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Times New Roman" pitchFamily="18" charset="0"/>
              </a:rPr>
              <a:t>ha  determinato una diminuzione delle opportunità lavorative  donne straniere che si occupavano di lavori di cura (badanti e baby </a:t>
            </a:r>
            <a:r>
              <a:rPr kumimoji="0" lang="it-IT"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j-lt"/>
                <a:ea typeface="Calibri" pitchFamily="34" charset="0"/>
                <a:cs typeface="Times New Roman" pitchFamily="18" charset="0"/>
              </a:rPr>
              <a:t>sitter</a:t>
            </a: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Times New Roman" pitchFamily="18" charset="0"/>
              </a:rPr>
              <a:t>).Infatti la perdita di lavoro di un componente della famiglia italiana che prima aveva bisogno di aiuto, soprattutto se a perderlo è la donna, causa spesso la "ridefinizione" del lavoro di cura all'interno della famiglia, che ora può essere garantito da "personale" all'interno del nucleo.</a:t>
            </a: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dicola.avvenire.it/newsmem/avvenire/20071123/b032311pol2.pdf.0/img/Image_1.jpg"/>
          <p:cNvPicPr>
            <a:picLocks noChangeAspect="1" noChangeArrowheads="1"/>
          </p:cNvPicPr>
          <p:nvPr/>
        </p:nvPicPr>
        <p:blipFill>
          <a:blip r:embed="rId2" r:link="rId3" cstate="print"/>
          <a:srcRect b="11634"/>
          <a:stretch>
            <a:fillRect/>
          </a:stretch>
        </p:blipFill>
        <p:spPr bwMode="auto">
          <a:xfrm>
            <a:off x="214282" y="2000240"/>
            <a:ext cx="4140677" cy="3429000"/>
          </a:xfrm>
          <a:prstGeom prst="rect">
            <a:avLst/>
          </a:prstGeom>
          <a:ln>
            <a:noFill/>
          </a:ln>
          <a:effectLst>
            <a:softEdge rad="112500"/>
          </a:effectLst>
        </p:spPr>
      </p:pic>
      <p:sp>
        <p:nvSpPr>
          <p:cNvPr id="4" name="Rettangolo 3"/>
          <p:cNvSpPr/>
          <p:nvPr/>
        </p:nvSpPr>
        <p:spPr>
          <a:xfrm>
            <a:off x="285720" y="428604"/>
            <a:ext cx="3714776" cy="1754326"/>
          </a:xfrm>
          <a:prstGeom prst="rect">
            <a:avLst/>
          </a:prstGeom>
        </p:spPr>
        <p:txBody>
          <a:bodyPr wrap="square">
            <a:spAutoFit/>
          </a:bodyPr>
          <a:lstStyle/>
          <a:p>
            <a:pPr algn="r"/>
            <a:r>
              <a:rPr lang="it-IT" b="1" dirty="0" smtClean="0">
                <a:effectLst>
                  <a:glow rad="63500">
                    <a:schemeClr val="accent3">
                      <a:satMod val="175000"/>
                      <a:alpha val="40000"/>
                    </a:schemeClr>
                  </a:glow>
                  <a:outerShdw blurRad="38100" dist="38100" dir="2700000" algn="tl">
                    <a:srgbClr val="000000">
                      <a:alpha val="43137"/>
                    </a:srgbClr>
                  </a:outerShdw>
                </a:effectLst>
                <a:latin typeface="Calibri" pitchFamily="34" charset="0"/>
              </a:rPr>
              <a:t>Badanti, ricchezza ma disagio sociale.</a:t>
            </a:r>
            <a:r>
              <a:rPr lang="it-IT" b="1" i="1" dirty="0" smtClean="0">
                <a:effectLst>
                  <a:glow rad="63500">
                    <a:schemeClr val="accent3">
                      <a:satMod val="175000"/>
                      <a:alpha val="40000"/>
                    </a:schemeClr>
                  </a:glow>
                  <a:outerShdw blurRad="38100" dist="38100" dir="2700000" algn="tl">
                    <a:srgbClr val="000000">
                      <a:alpha val="43137"/>
                    </a:srgbClr>
                  </a:outerShdw>
                </a:effectLst>
                <a:latin typeface="Calibri" pitchFamily="34" charset="0"/>
              </a:rPr>
              <a:t> </a:t>
            </a:r>
            <a:br>
              <a:rPr lang="it-IT" b="1" i="1" dirty="0" smtClean="0">
                <a:effectLst>
                  <a:glow rad="63500">
                    <a:schemeClr val="accent3">
                      <a:satMod val="175000"/>
                      <a:alpha val="40000"/>
                    </a:schemeClr>
                  </a:glow>
                  <a:outerShdw blurRad="38100" dist="38100" dir="2700000" algn="tl">
                    <a:srgbClr val="000000">
                      <a:alpha val="43137"/>
                    </a:srgbClr>
                  </a:outerShdw>
                </a:effectLst>
                <a:latin typeface="Calibri" pitchFamily="34" charset="0"/>
              </a:rPr>
            </a:br>
            <a:r>
              <a:rPr lang="it-IT" b="1" i="1" dirty="0" smtClean="0">
                <a:effectLst>
                  <a:glow rad="63500">
                    <a:schemeClr val="accent3">
                      <a:satMod val="175000"/>
                      <a:alpha val="40000"/>
                    </a:schemeClr>
                  </a:glow>
                  <a:outerShdw blurRad="38100" dist="38100" dir="2700000" algn="tl">
                    <a:srgbClr val="000000">
                      <a:alpha val="43137"/>
                    </a:srgbClr>
                  </a:outerShdw>
                </a:effectLst>
                <a:latin typeface="Calibri" pitchFamily="34" charset="0"/>
              </a:rPr>
              <a:t>Aiuto ai nostri anziani e tante rimesse verso l’Est europeo In Ucraina e Moldova i loro figli sono considerati «orfani»</a:t>
            </a:r>
            <a:r>
              <a:rPr lang="it-IT" dirty="0" smtClean="0">
                <a:effectLst>
                  <a:glow rad="63500">
                    <a:schemeClr val="accent3">
                      <a:satMod val="175000"/>
                      <a:alpha val="40000"/>
                    </a:schemeClr>
                  </a:glow>
                  <a:outerShdw blurRad="38100" dist="38100" dir="2700000" algn="tl">
                    <a:srgbClr val="000000">
                      <a:alpha val="43137"/>
                    </a:srgbClr>
                  </a:outerShdw>
                </a:effectLst>
                <a:latin typeface="Calibri" pitchFamily="34" charset="0"/>
              </a:rPr>
              <a:t/>
            </a:r>
            <a:br>
              <a:rPr lang="it-IT" dirty="0" smtClean="0">
                <a:effectLst>
                  <a:glow rad="63500">
                    <a:schemeClr val="accent3">
                      <a:satMod val="175000"/>
                      <a:alpha val="40000"/>
                    </a:schemeClr>
                  </a:glow>
                  <a:outerShdw blurRad="38100" dist="38100" dir="2700000" algn="tl">
                    <a:srgbClr val="000000">
                      <a:alpha val="43137"/>
                    </a:srgbClr>
                  </a:outerShdw>
                </a:effectLst>
                <a:latin typeface="Calibri" pitchFamily="34" charset="0"/>
              </a:rPr>
            </a:br>
            <a:endParaRPr lang="it-IT" dirty="0">
              <a:effectLst>
                <a:glow rad="63500">
                  <a:schemeClr val="accent3">
                    <a:satMod val="175000"/>
                    <a:alpha val="40000"/>
                  </a:schemeClr>
                </a:glow>
                <a:outerShdw blurRad="38100" dist="38100" dir="2700000" algn="tl">
                  <a:srgbClr val="000000">
                    <a:alpha val="43137"/>
                  </a:srgbClr>
                </a:outerShdw>
              </a:effectLst>
              <a:latin typeface="Calibri" pitchFamily="34" charset="0"/>
            </a:endParaRPr>
          </a:p>
        </p:txBody>
      </p:sp>
      <p:sp>
        <p:nvSpPr>
          <p:cNvPr id="7" name="Rettangolo 6"/>
          <p:cNvSpPr/>
          <p:nvPr/>
        </p:nvSpPr>
        <p:spPr>
          <a:xfrm>
            <a:off x="4357686" y="1428736"/>
            <a:ext cx="4572000" cy="4401205"/>
          </a:xfrm>
          <a:prstGeom prst="rect">
            <a:avLst/>
          </a:prstGeom>
        </p:spPr>
        <p:txBody>
          <a:bodyPr>
            <a:spAutoFit/>
          </a:bodyPr>
          <a:lstStyle/>
          <a:p>
            <a:pPr algn="just"/>
            <a:r>
              <a:rPr lang="it-IT" sz="2000" b="1" dirty="0" smtClean="0">
                <a:effectLst>
                  <a:outerShdw blurRad="38100" dist="38100" dir="2700000" algn="tl">
                    <a:srgbClr val="000000">
                      <a:alpha val="43137"/>
                    </a:srgbClr>
                  </a:outerShdw>
                </a:effectLst>
                <a:latin typeface="Calibri" pitchFamily="34" charset="0"/>
              </a:rPr>
              <a:t>In Reggio quasi il 70% delle donne che lavorano come “badante” sono Ucraine e </a:t>
            </a:r>
            <a:r>
              <a:rPr lang="it-IT" sz="2000" b="1" dirty="0" err="1" smtClean="0">
                <a:effectLst>
                  <a:outerShdw blurRad="38100" dist="38100" dir="2700000" algn="tl">
                    <a:srgbClr val="000000">
                      <a:alpha val="43137"/>
                    </a:srgbClr>
                  </a:outerShdw>
                </a:effectLst>
                <a:latin typeface="Calibri" pitchFamily="34" charset="0"/>
              </a:rPr>
              <a:t>e</a:t>
            </a:r>
            <a:r>
              <a:rPr lang="it-IT" sz="2000" b="1" dirty="0" smtClean="0">
                <a:effectLst>
                  <a:outerShdw blurRad="38100" dist="38100" dir="2700000" algn="tl">
                    <a:srgbClr val="000000">
                      <a:alpha val="43137"/>
                    </a:srgbClr>
                  </a:outerShdw>
                </a:effectLst>
                <a:latin typeface="Calibri" pitchFamily="34" charset="0"/>
              </a:rPr>
              <a:t> georgiane </a:t>
            </a:r>
          </a:p>
          <a:p>
            <a:pPr algn="just"/>
            <a:r>
              <a:rPr lang="it-IT" b="1" dirty="0" smtClean="0">
                <a:effectLst>
                  <a:outerShdw blurRad="38100" dist="38100" dir="2700000" algn="tl">
                    <a:srgbClr val="000000">
                      <a:alpha val="43137"/>
                    </a:srgbClr>
                  </a:outerShdw>
                </a:effectLst>
                <a:latin typeface="Calibri" pitchFamily="34" charset="0"/>
              </a:rPr>
              <a:t>CRISTINA,  (Ucraina)</a:t>
            </a:r>
          </a:p>
          <a:p>
            <a:pPr algn="just"/>
            <a:r>
              <a:rPr lang="it-IT" b="1" dirty="0" smtClean="0">
                <a:solidFill>
                  <a:srgbClr val="FF0000"/>
                </a:solidFill>
                <a:effectLst>
                  <a:outerShdw blurRad="38100" dist="38100" dir="2700000" algn="tl">
                    <a:srgbClr val="000000">
                      <a:alpha val="43137"/>
                    </a:srgbClr>
                  </a:outerShdw>
                </a:effectLst>
                <a:latin typeface="Calibri" pitchFamily="34" charset="0"/>
              </a:rPr>
              <a:t>             “sono madre solo «per telefono»</a:t>
            </a:r>
            <a:r>
              <a:rPr lang="it-IT" dirty="0" smtClean="0">
                <a:solidFill>
                  <a:srgbClr val="FF0000"/>
                </a:solidFill>
                <a:effectLst>
                  <a:outerShdw blurRad="38100" dist="38100" dir="2700000" algn="tl">
                    <a:srgbClr val="000000">
                      <a:alpha val="43137"/>
                    </a:srgbClr>
                  </a:outerShdw>
                </a:effectLst>
                <a:latin typeface="Calibri" pitchFamily="34" charset="0"/>
              </a:rPr>
              <a:t> </a:t>
            </a:r>
            <a:r>
              <a:rPr lang="it-IT" sz="2000" dirty="0" smtClean="0">
                <a:solidFill>
                  <a:srgbClr val="FF0000"/>
                </a:solidFill>
                <a:effectLst>
                  <a:outerShdw blurRad="38100" dist="38100" dir="2700000" algn="tl">
                    <a:srgbClr val="000000">
                      <a:alpha val="43137"/>
                    </a:srgbClr>
                  </a:outerShdw>
                </a:effectLst>
                <a:latin typeface="Calibri" pitchFamily="34" charset="0"/>
              </a:rPr>
              <a:t/>
            </a:r>
            <a:br>
              <a:rPr lang="it-IT" sz="2000" dirty="0" smtClean="0">
                <a:solidFill>
                  <a:srgbClr val="FF0000"/>
                </a:solidFill>
                <a:effectLst>
                  <a:outerShdw blurRad="38100" dist="38100" dir="2700000" algn="tl">
                    <a:srgbClr val="000000">
                      <a:alpha val="43137"/>
                    </a:srgbClr>
                  </a:outerShdw>
                </a:effectLst>
                <a:latin typeface="Calibri" pitchFamily="34" charset="0"/>
              </a:rPr>
            </a:br>
            <a:r>
              <a:rPr lang="it-IT" sz="2000" dirty="0" smtClean="0">
                <a:effectLst>
                  <a:outerShdw blurRad="38100" dist="38100" dir="2700000" algn="tl">
                    <a:srgbClr val="000000">
                      <a:alpha val="43137"/>
                    </a:srgbClr>
                  </a:outerShdw>
                </a:effectLst>
                <a:latin typeface="Calibri" pitchFamily="34" charset="0"/>
              </a:rPr>
              <a:t> Anni di lontananza, il telefono come unico mezzo per esser presente nella vita delle figlie. Cristina, 40 anni, è arrivata dalla Ucraina all’inizio del 2005. Ora, in regola con il permesso di soggiorno ed è potuta tornare a casa quest’estate per abbracciare le figlie di 10 e 12 anni. «Le avevo la­sciate con mia madre quando erano piccole, le ha cresciute lei. </a:t>
            </a:r>
            <a:endParaRPr lang="it-IT" sz="2000" dirty="0">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00232" y="928670"/>
            <a:ext cx="6429420" cy="3046988"/>
          </a:xfrm>
          <a:prstGeom prst="rect">
            <a:avLst/>
          </a:prstGeom>
        </p:spPr>
        <p:txBody>
          <a:bodyPr wrap="square">
            <a:spAutoFit/>
          </a:bodyPr>
          <a:lstStyle/>
          <a:p>
            <a:pPr lvl="0" algn="just" fontAlgn="base">
              <a:spcBef>
                <a:spcPct val="0"/>
              </a:spcBef>
              <a:spcAft>
                <a:spcPct val="0"/>
              </a:spcAft>
            </a:pPr>
            <a:r>
              <a:rPr lang="it-IT" sz="2400" b="1" dirty="0" smtClean="0">
                <a:latin typeface="Arial" pitchFamily="34" charset="0"/>
                <a:ea typeface="Times New Roman" pitchFamily="18" charset="0"/>
                <a:cs typeface="Arial" pitchFamily="34" charset="0"/>
              </a:rPr>
              <a:t>Una sofferenza disumana che si trovano costrette a sopportare per sfuggire alla povert</a:t>
            </a:r>
            <a:r>
              <a:rPr lang="it-IT" sz="2400" b="1" dirty="0" smtClean="0">
                <a:latin typeface="Calibri"/>
                <a:ea typeface="Times New Roman" pitchFamily="18" charset="0"/>
                <a:cs typeface="Arial" pitchFamily="34" charset="0"/>
              </a:rPr>
              <a:t>à</a:t>
            </a:r>
            <a:r>
              <a:rPr lang="it-IT" sz="2400" b="1" dirty="0" smtClean="0">
                <a:latin typeface="Arial" pitchFamily="34" charset="0"/>
                <a:ea typeface="Times New Roman" pitchFamily="18" charset="0"/>
                <a:cs typeface="Arial" pitchFamily="34" charset="0"/>
              </a:rPr>
              <a:t>. "Sono qui dal 2010, in Georgia ho lasciato tre bambini piccoli che ormai stanno crescendo senza mamma", racconta Tea - Un cuore diviso a met</a:t>
            </a:r>
            <a:r>
              <a:rPr lang="it-IT" sz="2400" b="1" dirty="0" smtClean="0">
                <a:latin typeface="Calibri"/>
                <a:ea typeface="Times New Roman" pitchFamily="18" charset="0"/>
                <a:cs typeface="Arial" pitchFamily="34" charset="0"/>
              </a:rPr>
              <a:t>à</a:t>
            </a:r>
            <a:r>
              <a:rPr lang="it-IT" sz="2400" b="1" dirty="0" smtClean="0">
                <a:latin typeface="Arial" pitchFamily="34" charset="0"/>
                <a:ea typeface="Times New Roman" pitchFamily="18" charset="0"/>
                <a:cs typeface="Arial" pitchFamily="34" charset="0"/>
              </a:rPr>
              <a:t>.  Ho  rischiato la depressione perch</a:t>
            </a:r>
            <a:r>
              <a:rPr lang="it-IT" sz="2400" b="1" dirty="0" smtClean="0">
                <a:latin typeface="Calibri"/>
                <a:ea typeface="Times New Roman" pitchFamily="18" charset="0"/>
                <a:cs typeface="Arial" pitchFamily="34" charset="0"/>
              </a:rPr>
              <a:t>é</a:t>
            </a:r>
            <a:r>
              <a:rPr lang="it-IT" sz="2400" b="1" dirty="0" smtClean="0">
                <a:latin typeface="Arial" pitchFamily="34" charset="0"/>
                <a:ea typeface="Times New Roman" pitchFamily="18" charset="0"/>
                <a:cs typeface="Arial" pitchFamily="34" charset="0"/>
              </a:rPr>
              <a:t> la sofferenza </a:t>
            </a:r>
            <a:r>
              <a:rPr lang="it-IT" sz="2400" b="1" dirty="0" smtClean="0">
                <a:latin typeface="Calibri"/>
                <a:ea typeface="Times New Roman" pitchFamily="18" charset="0"/>
                <a:cs typeface="Arial" pitchFamily="34" charset="0"/>
              </a:rPr>
              <a:t>è</a:t>
            </a:r>
            <a:r>
              <a:rPr lang="it-IT" sz="2400" b="1" dirty="0" smtClean="0">
                <a:latin typeface="Arial" pitchFamily="34" charset="0"/>
                <a:ea typeface="Times New Roman" pitchFamily="18" charset="0"/>
                <a:cs typeface="Arial" pitchFamily="34" charset="0"/>
              </a:rPr>
              <a:t> troppo grande</a:t>
            </a:r>
            <a:r>
              <a:rPr lang="it-IT" sz="2400" b="1" dirty="0" smtClean="0">
                <a:latin typeface="Calibri"/>
                <a:ea typeface="Times New Roman" pitchFamily="18" charset="0"/>
                <a:cs typeface="Arial" pitchFamily="34" charset="0"/>
              </a:rPr>
              <a:t>»</a:t>
            </a:r>
            <a:r>
              <a:rPr lang="it-IT" sz="2400" b="1" dirty="0" smtClean="0">
                <a:latin typeface="Arial" pitchFamily="34" charset="0"/>
                <a:ea typeface="Times New Roman" pitchFamily="18" charset="0"/>
                <a:cs typeface="Arial" pitchFamily="34" charset="0"/>
              </a:rPr>
              <a:t>.</a:t>
            </a:r>
            <a:endParaRPr lang="it-IT" sz="2400" b="1" dirty="0" smtClean="0">
              <a:latin typeface="Arial" pitchFamily="34" charset="0"/>
            </a:endParaRPr>
          </a:p>
        </p:txBody>
      </p:sp>
      <p:pic>
        <p:nvPicPr>
          <p:cNvPr id="4098" name="Picture 2" descr="https://encrypted-tbn1.gstatic.com/images?q=tbn:ANd9GcT3Z2bD95qtWvIzu6oziBOOFRhrAdBh4oj1g24N8tzB_OQpJd1p"/>
          <p:cNvPicPr>
            <a:picLocks noChangeAspect="1" noChangeArrowheads="1"/>
          </p:cNvPicPr>
          <p:nvPr/>
        </p:nvPicPr>
        <p:blipFill>
          <a:blip r:embed="rId2" cstate="print"/>
          <a:srcRect/>
          <a:stretch>
            <a:fillRect/>
          </a:stretch>
        </p:blipFill>
        <p:spPr bwMode="auto">
          <a:xfrm>
            <a:off x="285720" y="4259693"/>
            <a:ext cx="3357586" cy="220606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1056579"/>
            <a:ext cx="88204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2">
                    <a:lumMod val="50000"/>
                  </a:schemeClr>
                </a:solidFill>
                <a:effectLst/>
                <a:latin typeface="Calibri" pitchFamily="34" charset="0"/>
                <a:ea typeface="MS Mincho" pitchFamily="49" charset="-128"/>
                <a:cs typeface="Times New Roman" pitchFamily="18" charset="0"/>
              </a:rPr>
              <a:t>IL LAVORO PROFISSIONALE NELLA VITA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2">
                    <a:lumMod val="50000"/>
                  </a:schemeClr>
                </a:solidFill>
                <a:effectLst/>
                <a:latin typeface="Calibri" pitchFamily="34" charset="0"/>
                <a:ea typeface="MS Mincho" pitchFamily="49" charset="-128"/>
                <a:cs typeface="Times New Roman" pitchFamily="18" charset="0"/>
              </a:rPr>
              <a:t> DELLA DONA MIGRANTE!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bg2">
                  <a:lumMod val="50000"/>
                </a:schemeClr>
              </a:solidFill>
              <a:effectLst/>
              <a:latin typeface="Calibri" pitchFamily="34" charset="0"/>
              <a:ea typeface="MS Mincho" pitchFamily="49"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bg2">
                  <a:lumMod val="50000"/>
                </a:schemeClr>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t-BR" sz="2400" b="1" dirty="0" smtClean="0">
              <a:solidFill>
                <a:schemeClr val="bg2">
                  <a:lumMod val="50000"/>
                </a:schemeClr>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t-BR" sz="2400" b="1" dirty="0" smtClean="0">
              <a:solidFill>
                <a:schemeClr val="bg2">
                  <a:lumMod val="50000"/>
                </a:schemeClr>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bg2">
                  <a:lumMod val="5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2">
                    <a:lumMod val="50000"/>
                  </a:schemeClr>
                </a:solidFill>
                <a:effectLst/>
                <a:latin typeface="Calibri" pitchFamily="34" charset="0"/>
                <a:ea typeface="MS Mincho" pitchFamily="49" charset="-128"/>
                <a:cs typeface="Times New Roman" pitchFamily="18" charset="0"/>
              </a:rPr>
              <a:t>OSSERVATORIO -        REGGIO CALABRIA –</a:t>
            </a:r>
            <a:endParaRPr lang="it-IT" sz="2400" b="1" dirty="0" smtClean="0">
              <a:solidFill>
                <a:schemeClr val="bg2">
                  <a:lumMod val="50000"/>
                </a:schemeClr>
              </a:solidFill>
              <a:latin typeface="Calibri" pitchFamily="34" charset="0"/>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pt-BR" sz="2400" b="1" dirty="0" smtClean="0">
                <a:solidFill>
                  <a:schemeClr val="bg2">
                    <a:lumMod val="50000"/>
                  </a:schemeClr>
                </a:solidFill>
                <a:latin typeface="Calibri" pitchFamily="34" charset="0"/>
                <a:ea typeface="MS Mincho" pitchFamily="49" charset="-128"/>
                <a:cs typeface="Times New Roman" pitchFamily="18" charset="0"/>
              </a:rPr>
              <a:t>PIACENZA – MARZO -2013 </a:t>
            </a:r>
            <a:endParaRPr kumimoji="0" lang="it-IT" sz="2400" b="1" i="0" u="none" strike="noStrike" cap="none" normalizeH="0" baseline="0" dirty="0" smtClean="0">
              <a:ln>
                <a:noFill/>
              </a:ln>
              <a:solidFill>
                <a:schemeClr val="bg2">
                  <a:lumMod val="50000"/>
                </a:schemeClr>
              </a:solidFill>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S9euXlRpTvTEOCUsYSmBloSXUkXp7nHoe3EUafCNITHd5k622o"/>
          <p:cNvPicPr>
            <a:picLocks noChangeAspect="1" noChangeArrowheads="1"/>
          </p:cNvPicPr>
          <p:nvPr/>
        </p:nvPicPr>
        <p:blipFill>
          <a:blip r:embed="rId2" cstate="print"/>
          <a:srcRect/>
          <a:stretch>
            <a:fillRect/>
          </a:stretch>
        </p:blipFill>
        <p:spPr bwMode="auto">
          <a:xfrm>
            <a:off x="142844" y="142852"/>
            <a:ext cx="3357586" cy="2111839"/>
          </a:xfrm>
          <a:prstGeom prst="rect">
            <a:avLst/>
          </a:prstGeom>
          <a:ln>
            <a:noFill/>
          </a:ln>
          <a:effectLst>
            <a:softEdge rad="112500"/>
          </a:effectLst>
        </p:spPr>
      </p:pic>
      <p:sp>
        <p:nvSpPr>
          <p:cNvPr id="4" name="Rettangolo 3"/>
          <p:cNvSpPr/>
          <p:nvPr/>
        </p:nvSpPr>
        <p:spPr>
          <a:xfrm>
            <a:off x="500034" y="2071678"/>
            <a:ext cx="8215370" cy="4524315"/>
          </a:xfrm>
          <a:prstGeom prst="rect">
            <a:avLst/>
          </a:prstGeom>
        </p:spPr>
        <p:txBody>
          <a:bodyPr wrap="square">
            <a:spAutoFit/>
          </a:bodyPr>
          <a:lstStyle/>
          <a:p>
            <a:pPr algn="just"/>
            <a:r>
              <a:rPr lang="it-IT" b="1" dirty="0" smtClean="0">
                <a:effectLst>
                  <a:outerShdw blurRad="38100" dist="38100" dir="2700000" algn="tl">
                    <a:srgbClr val="000000">
                      <a:alpha val="43137"/>
                    </a:srgbClr>
                  </a:outerShdw>
                </a:effectLst>
              </a:rPr>
              <a:t>       Mi chiamo Valentina sono nata a Mosca 48 anni fa poi mi sono trasferita in Ucraina i Ho una bambina, ho divorziato dal marito perché non aveva voglia di lavorare e si ubriacava. Sono ingegnere chimico industriale e per arrivare alla laurea ho lavorato in una fabbrica del vetro che poi mi ha assunta come capo sezione. Dopo in cambio di regime molte fabbriche hanno chiuso compresa la mia per cui facevo lavori saltuari a 50 euro circa al mese. Un'amica che già lavora qui mi ha chiamata in Italia ed ho accettato per aiutare mia figlia a studiare e farsi una posizione e una famiglia.</a:t>
            </a:r>
          </a:p>
          <a:p>
            <a:pPr algn="just"/>
            <a:r>
              <a:rPr lang="it-IT" b="1" dirty="0" smtClean="0">
                <a:effectLst>
                  <a:outerShdw blurRad="38100" dist="38100" dir="2700000" algn="tl">
                    <a:srgbClr val="000000">
                      <a:alpha val="43137"/>
                    </a:srgbClr>
                  </a:outerShdw>
                </a:effectLst>
              </a:rPr>
              <a:t> Ho trovato lavoro come “badante”. Qui ho trovato un uomo meraviglioso più grande di me che mi ha preso come compagna. Ho molta nostalgia di casa: pensate che non ho ancora visto la mia prima nipotina che ha 18 mesi, d'altra parte mia figlia e mio genero non possono venire a trovarmi perché il permesso costa 3.000 euro e non possono permettersi la spesa. Io ho sempre avuto buoni rapporti con i datori di lavoro anche se ho sempre notato il diverso trattamento fra italiani e immigrati. </a:t>
            </a:r>
            <a:endParaRPr lang="it-IT" b="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785786" y="928670"/>
            <a:ext cx="74295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Calibri" pitchFamily="34" charset="0"/>
                <a:cs typeface="DIN-MediumAlternate"/>
              </a:rPr>
              <a:t>LA CONCILIAZIONE FAMIGLIA-LAVORO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Concorde-Roman" charset="0"/>
              </a:rPr>
              <a:t>La conciliazione è una determinante per l’accesso delle donne nel mondo del lavoro e incide sulla scelta delle donne di decidere per la maternità, la cura dei figli.  L’interazione maternità-lavoro è uno dei nodi critici che le neo-madri si trovano ad affrontare.</a:t>
            </a:r>
            <a:endPar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Concorde-Roman" charset="0"/>
              </a:rPr>
              <a:t>Il quadro presentato vede le donne straniere doppiamente svantaggiate. Da una parte esse sono maggiormente sfavorite nel mercato del lavoro non solo per l’appartenenza di genere ma anche per il fatto di essere straniere.</a:t>
            </a:r>
            <a:endPar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7224" y="1720840"/>
            <a:ext cx="7072362" cy="3785652"/>
          </a:xfrm>
          <a:prstGeom prst="rect">
            <a:avLst/>
          </a:prstGeom>
        </p:spPr>
        <p:txBody>
          <a:bodyPr wrap="square">
            <a:spAutoFit/>
          </a:bodyPr>
          <a:lstStyle/>
          <a:p>
            <a:pPr algn="just"/>
            <a:r>
              <a:rPr lang="it-IT" sz="2400" dirty="0" smtClean="0">
                <a:effectLst>
                  <a:outerShdw blurRad="38100" dist="38100" dir="2700000" algn="tl">
                    <a:srgbClr val="000000">
                      <a:alpha val="43137"/>
                    </a:srgbClr>
                  </a:outerShdw>
                </a:effectLst>
              </a:rPr>
              <a:t>     </a:t>
            </a:r>
            <a:r>
              <a:rPr lang="it-IT" sz="2400" b="1" dirty="0" smtClean="0">
                <a:effectLst>
                  <a:outerShdw blurRad="38100" dist="38100" dir="2700000" algn="tl">
                    <a:srgbClr val="000000">
                      <a:alpha val="43137"/>
                    </a:srgbClr>
                  </a:outerShdw>
                </a:effectLst>
              </a:rPr>
              <a:t>In Italia non si applica una selezione dell’immigrazione in base all’istruzione (al contrario di paesi come il Canada, il Regno Unito, </a:t>
            </a:r>
            <a:r>
              <a:rPr lang="it-IT" sz="2400" b="1" dirty="0" err="1" smtClean="0">
                <a:effectLst>
                  <a:outerShdw blurRad="38100" dist="38100" dir="2700000" algn="tl">
                    <a:srgbClr val="000000">
                      <a:alpha val="43137"/>
                    </a:srgbClr>
                  </a:outerShdw>
                </a:effectLst>
              </a:rPr>
              <a:t>etc</a:t>
            </a:r>
            <a:r>
              <a:rPr lang="it-IT" sz="2400" b="1" dirty="0" smtClean="0">
                <a:effectLst>
                  <a:outerShdw blurRad="38100" dist="38100" dir="2700000" algn="tl">
                    <a:srgbClr val="000000">
                      <a:alpha val="43137"/>
                    </a:srgbClr>
                  </a:outerShdw>
                </a:effectLst>
              </a:rPr>
              <a:t> …), eppure la maggior parte delle donne immigrate ha un buon livello di istruzione perché molte provengono dall’est Europa, dove il socialismo reale, prima del crollo, favoriva un’elevata istruzione femminile e una buona partecipazione delle donne al mercato del lavoro.</a:t>
            </a:r>
            <a:endParaRPr lang="it-IT" sz="24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552" y="2924944"/>
            <a:ext cx="7511541"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it-IT" altLang="ja-JP" sz="4000" b="1" i="1" u="none" strike="noStrike" cap="none" spc="0" normalizeH="0" baseline="0" dirty="0" smtClean="0">
                <a:ln w="11430"/>
                <a:effectLst>
                  <a:outerShdw blurRad="50800" dist="39000" dir="5460000" algn="tl">
                    <a:srgbClr val="000000">
                      <a:alpha val="38000"/>
                    </a:srgbClr>
                  </a:outerShdw>
                </a:effectLst>
                <a:latin typeface="Calibri" pitchFamily="34" charset="0"/>
                <a:ea typeface="MS Mincho" pitchFamily="49" charset="-128"/>
                <a:cs typeface="Times New Roman" pitchFamily="18" charset="0"/>
              </a:rPr>
              <a:t>Il lavoro  professionale  nella vita della donna migrante</a:t>
            </a:r>
            <a:endParaRPr lang="it-IT" sz="4000" b="1" cap="none" spc="0" dirty="0">
              <a:ln w="11430"/>
              <a:effectLst>
                <a:outerShdw blurRad="50800" dist="39000" dir="5460000" algn="tl">
                  <a:srgbClr val="000000">
                    <a:alpha val="38000"/>
                  </a:srgbClr>
                </a:outerShdw>
              </a:effectLst>
            </a:endParaRPr>
          </a:p>
        </p:txBody>
      </p:sp>
      <p:sp>
        <p:nvSpPr>
          <p:cNvPr id="6" name="Rettangolo 5"/>
          <p:cNvSpPr/>
          <p:nvPr/>
        </p:nvSpPr>
        <p:spPr>
          <a:xfrm>
            <a:off x="3059832" y="1124744"/>
            <a:ext cx="2448272" cy="923330"/>
          </a:xfrm>
          <a:prstGeom prst="rect">
            <a:avLst/>
          </a:prstGeom>
        </p:spPr>
        <p:txBody>
          <a:bodyPr wrap="square">
            <a:spAutoFit/>
          </a:bodyPr>
          <a:lstStyle/>
          <a:p>
            <a:r>
              <a:rPr lang="it-IT"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TEMA</a:t>
            </a:r>
            <a:endParaRPr lang="it-IT" sz="54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259632" y="980728"/>
            <a:ext cx="6500794" cy="946071"/>
          </a:xfrm>
          <a:prstGeom prst="rect">
            <a:avLst/>
          </a:prstGeom>
          <a:noFill/>
          <a:ln w="9525">
            <a:noFill/>
            <a:miter lim="800000"/>
            <a:headEnd/>
            <a:tailEnd/>
          </a:ln>
          <a:effectLst/>
        </p:spPr>
        <p:txBody>
          <a:bodyPr vert="horz" wrap="square" lIns="91440" tIns="45720" rIns="91440" bIns="6824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rPr>
              <a:t>    LAVORARE IN ITALIA OGGI NON CONVIENE PIÙ </a:t>
            </a:r>
            <a:br>
              <a:rPr kumimoji="0" lang="it-IT"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rPr>
            </a:br>
            <a:r>
              <a:rPr kumimoji="0" lang="it-IT"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rPr>
              <a:t>LA CRISI ECONOMICA METTE IN FUGA I MIGRANTI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3" name="Rettangolo 2"/>
          <p:cNvSpPr/>
          <p:nvPr/>
        </p:nvSpPr>
        <p:spPr>
          <a:xfrm>
            <a:off x="539552" y="2204864"/>
            <a:ext cx="8001056" cy="2554545"/>
          </a:xfrm>
          <a:prstGeom prst="rect">
            <a:avLst/>
          </a:prstGeom>
        </p:spPr>
        <p:txBody>
          <a:bodyPr wrap="square">
            <a:spAutoFit/>
          </a:bodyPr>
          <a:lstStyle/>
          <a:p>
            <a:pPr algn="just"/>
            <a:r>
              <a:rPr lang="it-IT" sz="2000" b="1" dirty="0" smtClean="0">
                <a:solidFill>
                  <a:srgbClr val="FF0000"/>
                </a:solidFill>
                <a:effectLst>
                  <a:outerShdw blurRad="38100" dist="38100" dir="2700000" algn="tl">
                    <a:srgbClr val="000000">
                      <a:alpha val="43137"/>
                    </a:srgbClr>
                  </a:outerShdw>
                </a:effectLst>
                <a:latin typeface="+mj-lt"/>
              </a:rPr>
              <a:t>Da due anni l’Italia non è più Paese di immigrazione, ma è tornata a essere terra di emigrazione. (</a:t>
            </a:r>
            <a:r>
              <a:rPr lang="it-IT" sz="1600" b="1" dirty="0" smtClean="0">
                <a:effectLst>
                  <a:outerShdw blurRad="38100" dist="38100" dir="2700000" algn="tl">
                    <a:srgbClr val="000000">
                      <a:alpha val="43137"/>
                    </a:srgbClr>
                  </a:outerShdw>
                </a:effectLst>
                <a:latin typeface="+mj-lt"/>
              </a:rPr>
              <a:t>Lo spiega </a:t>
            </a:r>
            <a:r>
              <a:rPr lang="it-IT" sz="1600" b="1" dirty="0" err="1" smtClean="0">
                <a:effectLst>
                  <a:outerShdw blurRad="38100" dist="38100" dir="2700000" algn="tl">
                    <a:srgbClr val="000000">
                      <a:alpha val="43137"/>
                    </a:srgbClr>
                  </a:outerShdw>
                </a:effectLst>
                <a:latin typeface="+mj-lt"/>
              </a:rPr>
              <a:t>ActionAid</a:t>
            </a:r>
            <a:r>
              <a:rPr lang="it-IT" sz="1600" b="1" dirty="0" smtClean="0">
                <a:effectLst>
                  <a:outerShdw blurRad="38100" dist="38100" dir="2700000" algn="tl">
                    <a:srgbClr val="000000">
                      <a:alpha val="43137"/>
                    </a:srgbClr>
                  </a:outerShdw>
                </a:effectLst>
                <a:latin typeface="+mj-lt"/>
              </a:rPr>
              <a:t>, l’organizzazione internazionale indipendente fondata nel 1972). </a:t>
            </a:r>
            <a:r>
              <a:rPr lang="it-IT" sz="1600" dirty="0" smtClean="0">
                <a:effectLst>
                  <a:outerShdw blurRad="38100" dist="38100" dir="2700000" algn="tl">
                    <a:srgbClr val="000000">
                      <a:alpha val="43137"/>
                    </a:srgbClr>
                  </a:outerShdw>
                </a:effectLst>
                <a:latin typeface="+mj-lt"/>
              </a:rPr>
              <a:t>Nel </a:t>
            </a:r>
            <a:r>
              <a:rPr lang="it-IT" sz="2000" dirty="0" smtClean="0">
                <a:effectLst>
                  <a:outerShdw blurRad="38100" dist="38100" dir="2700000" algn="tl">
                    <a:srgbClr val="000000">
                      <a:alpha val="43137"/>
                    </a:srgbClr>
                  </a:outerShdw>
                </a:effectLst>
                <a:latin typeface="+mj-lt"/>
              </a:rPr>
              <a:t>2011 sono arrivati in Italia 27 mila stranieri e se ne sono andati ben 50 mila italiani. Gli effetti della crisi economica stanno pesando fortemente sui più deboli e quindi anche sui migranti, che vanno a cercare fortuna altrove. Sono i migranti che appartengono alle categorie più deboli e in particolare quelli che a causa della crisi hanno perso il lavoro”</a:t>
            </a:r>
            <a:endParaRPr lang="it-IT" sz="2000" dirty="0">
              <a:effectLst>
                <a:outerShdw blurRad="38100" dist="38100" dir="2700000" algn="tl">
                  <a:srgbClr val="000000">
                    <a:alpha val="43137"/>
                  </a:srgbClr>
                </a:outerShdw>
              </a:effectLst>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3714752"/>
            <a:ext cx="7643866" cy="2700397"/>
          </a:xfrm>
          <a:prstGeom prst="rect">
            <a:avLst/>
          </a:prstGeom>
          <a:noFill/>
          <a:ln w="9525">
            <a:noFill/>
            <a:miter lim="800000"/>
            <a:headEnd/>
            <a:tailEnd/>
          </a:ln>
          <a:effectLst/>
        </p:spPr>
        <p:txBody>
          <a:bodyPr vert="horz" wrap="square" lIns="91440" tIns="45720" rIns="91440" bIns="68241"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mj-lt"/>
                <a:ea typeface="Times New Roman" pitchFamily="18" charset="0"/>
              </a:rPr>
              <a:t>   I lavoratori che subiscono le condizioni irregolari senza altra fonte di reddito sono al Sud il 26%, quasi tre volte la percentuale del Centro-Nord, dove invece è più alta la quota di chi ha un’occupazione regolare ma è costretto ad un secondo lavoro in nero per mettere assieme un salario capace di sostentarlo</a:t>
            </a:r>
            <a:endPar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mj-lt"/>
            </a:endParaRPr>
          </a:p>
        </p:txBody>
      </p:sp>
      <p:pic>
        <p:nvPicPr>
          <p:cNvPr id="3" name="Immagine 2" descr="http://www.leftcom.org/files/styles/galleryformatter_slide/public/2008-07-29-pochi-soldi.jpg"/>
          <p:cNvPicPr/>
          <p:nvPr/>
        </p:nvPicPr>
        <p:blipFill>
          <a:blip r:embed="rId2" cstate="print"/>
          <a:srcRect/>
          <a:stretch>
            <a:fillRect/>
          </a:stretch>
        </p:blipFill>
        <p:spPr bwMode="auto">
          <a:xfrm>
            <a:off x="642910" y="428604"/>
            <a:ext cx="4357718" cy="321471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www.americaoggi.info/files/imagecache/home_primo_piano/files/Sud_1362320853.jpg"/>
          <p:cNvPicPr/>
          <p:nvPr/>
        </p:nvPicPr>
        <p:blipFill>
          <a:blip r:embed="rId2" cstate="print"/>
          <a:srcRect/>
          <a:stretch>
            <a:fillRect/>
          </a:stretch>
        </p:blipFill>
        <p:spPr bwMode="auto">
          <a:xfrm>
            <a:off x="214282" y="3857628"/>
            <a:ext cx="4929222" cy="3000372"/>
          </a:xfrm>
          <a:prstGeom prst="rect">
            <a:avLst/>
          </a:prstGeom>
          <a:ln>
            <a:noFill/>
          </a:ln>
          <a:effectLst>
            <a:softEdge rad="112500"/>
          </a:effectLst>
        </p:spPr>
      </p:pic>
      <p:sp>
        <p:nvSpPr>
          <p:cNvPr id="35841" name="Rectangle 1"/>
          <p:cNvSpPr>
            <a:spLocks noChangeArrowheads="1"/>
          </p:cNvSpPr>
          <p:nvPr/>
        </p:nvSpPr>
        <p:spPr bwMode="auto">
          <a:xfrm>
            <a:off x="500034" y="1000108"/>
            <a:ext cx="8072494" cy="2769892"/>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cs typeface="Arial" pitchFamily="34" charset="0"/>
              </a:rPr>
              <a:t>SUD ITALIA TRAVOLTO DALLA CRISI. IN 5 ANNI PERSI 340MILA POSTI</a:t>
            </a:r>
            <a:endParaRPr kumimoji="0" lang="it-IT" sz="2000"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cs typeface="Arial" pitchFamily="34" charset="0"/>
              </a:rPr>
              <a:t>(03-03-2013)</a:t>
            </a:r>
            <a:endParaRPr kumimoji="0" lang="it-IT" sz="1400"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cs typeface="Arial" pitchFamily="34" charset="0"/>
              </a:rPr>
              <a:t>                 Al Sud l'occupazione,oggi, è </a:t>
            </a:r>
            <a:r>
              <a:rPr kumimoji="0" lang="it-IT"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cs typeface="Arial" pitchFamily="34" charset="0"/>
              </a:rPr>
              <a:t>merce rara</a:t>
            </a:r>
            <a:r>
              <a:rPr kumimoji="0" lang="it-IT"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cs typeface="Arial" pitchFamily="34" charset="0"/>
              </a:rPr>
              <a:t>: Il bilancio sugli ultimi cinque anni rilancia così l'emergenza per il Mezzogiorno: tra il 2007 e il 2012 nel meridione si contano quasi 340 mila occupati in meno, un crollo che da solo spiega il calo registrato per tutta l'Italia.</a:t>
            </a:r>
            <a:endParaRPr kumimoji="0" lang="it-IT"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b="1" dirty="0" smtClean="0">
                <a:effectLst>
                  <a:outerShdw blurRad="38100" dist="38100" dir="2700000" algn="tl">
                    <a:srgbClr val="000000">
                      <a:alpha val="43137"/>
                    </a:srgbClr>
                  </a:outerShdw>
                </a:effectLst>
                <a:latin typeface="+mj-lt"/>
                <a:ea typeface="Times New Roman" pitchFamily="18" charset="0"/>
                <a:cs typeface="Arial" pitchFamily="34" charset="0"/>
              </a:rPr>
              <a:t>               </a:t>
            </a:r>
            <a:r>
              <a:rPr lang="it-IT" b="1" dirty="0" err="1" smtClean="0">
                <a:effectLst>
                  <a:outerShdw blurRad="38100" dist="38100" dir="2700000" algn="tl">
                    <a:srgbClr val="000000">
                      <a:alpha val="43137"/>
                    </a:srgbClr>
                  </a:outerShdw>
                </a:effectLst>
                <a:latin typeface="+mj-lt"/>
                <a:ea typeface="Times New Roman" pitchFamily="18" charset="0"/>
                <a:cs typeface="Arial" pitchFamily="34" charset="0"/>
              </a:rPr>
              <a:t>E</a:t>
            </a:r>
            <a:r>
              <a:rPr kumimoji="0" lang="it-IT" b="1" i="0" u="none" strike="noStrike" cap="none" normalizeH="0" baseline="0" dirty="0" err="1" smtClean="0">
                <a:ln>
                  <a:noFill/>
                </a:ln>
                <a:effectLst>
                  <a:outerShdw blurRad="38100" dist="38100" dir="2700000" algn="tl">
                    <a:srgbClr val="000000">
                      <a:alpha val="43137"/>
                    </a:srgbClr>
                  </a:outerShdw>
                </a:effectLst>
                <a:latin typeface="+mj-lt"/>
                <a:ea typeface="Times New Roman" pitchFamily="18" charset="0"/>
                <a:cs typeface="Arial" pitchFamily="34" charset="0"/>
              </a:rPr>
              <a:t>l</a:t>
            </a:r>
            <a:r>
              <a:rPr kumimoji="0" lang="it-IT" b="1" i="0" u="none" strike="noStrike" cap="none" normalizeH="0" baseline="0" dirty="0" smtClean="0">
                <a:ln>
                  <a:noFill/>
                </a:ln>
                <a:effectLst>
                  <a:outerShdw blurRad="38100" dist="38100" dir="2700000" algn="tl">
                    <a:srgbClr val="000000">
                      <a:alpha val="43137"/>
                    </a:srgbClr>
                  </a:outerShdw>
                </a:effectLst>
                <a:latin typeface="+mj-lt"/>
                <a:ea typeface="Times New Roman" pitchFamily="18" charset="0"/>
                <a:cs typeface="Arial" pitchFamily="34" charset="0"/>
              </a:rPr>
              <a:t> Nord gli occupati sono scesi di appena 20 mila unità (-0,17%) e al Centro si è registrato un lieve avanzamento delle persone che possono vantare un impiego (+0,7%). Invece il Sud ha subito un vero e proprio tonfo </a:t>
            </a:r>
            <a:r>
              <a:rPr kumimoji="0" lang="it-IT"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cs typeface="Arial" pitchFamily="34" charset="0"/>
              </a:rPr>
              <a:t>(-5,15%).</a:t>
            </a:r>
            <a:endParaRPr kumimoji="0" lang="it-IT" b="1" i="0" u="none" strike="noStrike" cap="none" normalizeH="0" baseline="0" dirty="0" smtClean="0">
              <a:ln>
                <a:noFill/>
              </a:ln>
              <a:effectLst>
                <a:outerShdw blurRad="38100" dist="38100" dir="2700000" algn="tl">
                  <a:srgbClr val="000000">
                    <a:alpha val="43137"/>
                  </a:srgbClr>
                </a:outerShdw>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14348" y="1581422"/>
            <a:ext cx="77153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300" dirty="0" smtClean="0">
                <a:solidFill>
                  <a:srgbClr val="000000"/>
                </a:solidFill>
                <a:latin typeface="Calibri" pitchFamily="34" charset="0"/>
                <a:ea typeface="Calibri" pitchFamily="34" charset="0"/>
                <a:cs typeface="Times New Roman" pitchFamily="18" charset="0"/>
              </a:rPr>
              <a:t>  </a:t>
            </a:r>
            <a:r>
              <a:rPr lang="it-IT" sz="2400" b="1" dirty="0" smtClean="0">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Al </a:t>
            </a: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Mezzogiorno la disoccupazione reale supera </a:t>
            </a:r>
            <a:r>
              <a:rPr kumimoji="0" lang="it-IT"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il 25% </a:t>
            </a: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 lavora meno di una giovane donna su quattro. E il quadro drammatico che emerge dal Rapporto (</a:t>
            </a:r>
            <a:r>
              <a:rPr kumimoji="0" lang="it-IT" sz="2400" b="1" i="0" u="none" strike="noStrike" cap="none" normalizeH="0" baseline="0" dirty="0" err="1"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Svimez</a:t>
            </a: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lang="it-IT" sz="2400" b="1" dirty="0" smtClean="0">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L</a:t>
            </a: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 quota di donne meridionali occupate con un contratto a tempo parziale (27,3%).</a:t>
            </a:r>
            <a:r>
              <a:rPr kumimoji="0" lang="it-IT" sz="2400" b="1" i="0" u="none" strike="noStrike" cap="none" normalizeH="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Ma</a:t>
            </a: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l'aspetto più allarmante è che il 67,6% di queste lavora part-time </a:t>
            </a:r>
            <a:r>
              <a:rPr kumimoji="0" lang="it-IT" sz="2400" b="1" i="0" u="none" strike="noStrike" cap="none" normalizeH="0" baseline="0" dirty="0" err="1"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perchè</a:t>
            </a:r>
            <a:r>
              <a:rPr kumimoji="0" lang="it-IT"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non ha trovato un lavoro a tempo pieno». Il dato forse più rilevante è testimoniato dall'inattività, che riguarda ormai due donne meridionali su tre 2012</a:t>
            </a:r>
            <a:endPar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4000504"/>
            <a:ext cx="7704856" cy="1323439"/>
          </a:xfrm>
          <a:prstGeom prst="rect">
            <a:avLst/>
          </a:prstGeom>
        </p:spPr>
        <p:txBody>
          <a:bodyPr wrap="square">
            <a:spAutoFit/>
          </a:bodyPr>
          <a:lstStyle/>
          <a:p>
            <a:pPr algn="just"/>
            <a:r>
              <a:rPr lang="it-IT" sz="2000" b="1" dirty="0" smtClean="0">
                <a:effectLst>
                  <a:outerShdw blurRad="38100" dist="38100" dir="2700000" algn="tl">
                    <a:srgbClr val="000000">
                      <a:alpha val="43137"/>
                    </a:srgbClr>
                  </a:outerShdw>
                </a:effectLst>
              </a:rPr>
              <a:t>Sebbene fino  ad ora non sia stato registrato un ritorno in massa dei lavoratori migranti, la crisi ha determinato una forte riduzione delle rimesse e dei loro redditi.  dell'Organizzazione Internazionale del Lavoro (ILO). </a:t>
            </a:r>
            <a:endParaRPr lang="it-IT" sz="2000" b="1" dirty="0">
              <a:effectLst>
                <a:outerShdw blurRad="38100" dist="38100" dir="2700000" algn="tl">
                  <a:srgbClr val="000000">
                    <a:alpha val="43137"/>
                  </a:srgbClr>
                </a:outerShdw>
              </a:effectLst>
            </a:endParaRPr>
          </a:p>
        </p:txBody>
      </p:sp>
      <p:sp>
        <p:nvSpPr>
          <p:cNvPr id="3" name="Rettangolo 2"/>
          <p:cNvSpPr/>
          <p:nvPr/>
        </p:nvSpPr>
        <p:spPr>
          <a:xfrm>
            <a:off x="857224" y="1785926"/>
            <a:ext cx="7458622" cy="707886"/>
          </a:xfrm>
          <a:prstGeom prst="rect">
            <a:avLst/>
          </a:prstGeom>
        </p:spPr>
        <p:txBody>
          <a:bodyPr wrap="square">
            <a:spAutoFit/>
          </a:bodyPr>
          <a:lstStyle/>
          <a:p>
            <a:pPr algn="just"/>
            <a:r>
              <a:rPr lang="it-IT" sz="2000" b="1" dirty="0" smtClean="0">
                <a:effectLst>
                  <a:outerShdw blurRad="38100" dist="38100" dir="2700000" algn="tl">
                    <a:srgbClr val="000000">
                      <a:alpha val="43137"/>
                    </a:srgbClr>
                  </a:outerShdw>
                </a:effectLst>
              </a:rPr>
              <a:t>La crisi economica globale pone nuove sfide per i 100  milioni di lavoratori migranti di tutto il mondo. </a:t>
            </a:r>
            <a:endParaRPr lang="it-IT" sz="2000" b="1" dirty="0">
              <a:effectLst>
                <a:outerShdw blurRad="38100" dist="38100" dir="2700000" algn="tl">
                  <a:srgbClr val="000000">
                    <a:alpha val="43137"/>
                  </a:srgbClr>
                </a:outerShdw>
              </a:effectLst>
            </a:endParaRPr>
          </a:p>
        </p:txBody>
      </p:sp>
      <p:sp>
        <p:nvSpPr>
          <p:cNvPr id="4" name="Rettangolo 3"/>
          <p:cNvSpPr/>
          <p:nvPr/>
        </p:nvSpPr>
        <p:spPr>
          <a:xfrm>
            <a:off x="642910" y="2786058"/>
            <a:ext cx="7775724" cy="1015663"/>
          </a:xfrm>
          <a:prstGeom prst="rect">
            <a:avLst/>
          </a:prstGeom>
        </p:spPr>
        <p:txBody>
          <a:bodyPr wrap="square">
            <a:spAutoFit/>
          </a:bodyPr>
          <a:lstStyle/>
          <a:p>
            <a:pPr algn="just"/>
            <a:r>
              <a:rPr lang="it-IT" sz="2000" b="1" dirty="0" smtClean="0">
                <a:effectLst>
                  <a:outerShdw blurRad="38100" dist="38100" dir="2700000" algn="tl">
                    <a:srgbClr val="000000">
                      <a:alpha val="43137"/>
                    </a:srgbClr>
                  </a:outerShdw>
                </a:effectLst>
              </a:rPr>
              <a:t>Le possibilità  di emigrare e di trovare un lavoro all’estero sono diminuite, le condizioni di vita e di lavoro peggiorate e gli episodi di xenofobia sono in aumento. </a:t>
            </a:r>
            <a:endParaRPr lang="it-IT" sz="2000" b="1"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71472" y="500042"/>
            <a:ext cx="7643866" cy="5509200"/>
          </a:xfrm>
          <a:prstGeom prst="rect">
            <a:avLst/>
          </a:prstGeom>
          <a:solidFill>
            <a:schemeClr val="bg1">
              <a:lumMod val="85000"/>
            </a:schemeClr>
          </a:solidFill>
          <a:ln>
            <a:solidFill>
              <a:schemeClr val="accent4">
                <a:lumMod val="50000"/>
              </a:schemeClr>
            </a:solidFill>
          </a:ln>
        </p:spPr>
        <p:txBody>
          <a:bodyPr wrap="square">
            <a:spAutoFit/>
          </a:bodyPr>
          <a:lstStyle/>
          <a:p>
            <a:r>
              <a:rPr lang="it-IT" dirty="0" smtClean="0"/>
              <a:t/>
            </a:r>
            <a:br>
              <a:rPr lang="it-IT" dirty="0" smtClean="0"/>
            </a:br>
            <a:r>
              <a:rPr lang="it-IT" dirty="0" smtClean="0"/>
              <a:t/>
            </a:r>
            <a:br>
              <a:rPr lang="it-IT" dirty="0" smtClean="0"/>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it-IT"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a:p>
            <a:pPr algn="just"/>
            <a:endParaRPr lang="it-IT" sz="2800" dirty="0" smtClean="0">
              <a:ln w="18415" cmpd="sng">
                <a:solidFill>
                  <a:sysClr val="windowText" lastClr="000000"/>
                </a:solidFill>
                <a:prstDash val="solid"/>
              </a:ln>
              <a:solidFill>
                <a:schemeClr val="accent4">
                  <a:lumMod val="50000"/>
                </a:schemeClr>
              </a:solidFill>
              <a:effectLst>
                <a:outerShdw blurRad="63500" dir="3600000" algn="tl" rotWithShape="0">
                  <a:srgbClr val="000000">
                    <a:alpha val="70000"/>
                  </a:srgbClr>
                </a:outerShdw>
              </a:effectLst>
            </a:endParaRPr>
          </a:p>
          <a:p>
            <a:pPr algn="just"/>
            <a:r>
              <a:rPr lang="it-IT" sz="2800" dirty="0" smtClean="0">
                <a:ln w="18415" cmpd="sng">
                  <a:solidFill>
                    <a:sysClr val="windowText" lastClr="000000"/>
                  </a:solidFill>
                  <a:prstDash val="solid"/>
                </a:ln>
                <a:solidFill>
                  <a:schemeClr val="accent4">
                    <a:lumMod val="50000"/>
                  </a:schemeClr>
                </a:solidFill>
                <a:effectLst>
                  <a:outerShdw blurRad="63500" dir="3600000" algn="tl" rotWithShape="0">
                    <a:srgbClr val="000000">
                      <a:alpha val="70000"/>
                    </a:srgbClr>
                  </a:outerShdw>
                </a:effectLst>
              </a:rPr>
              <a:t>          Gli immigrati in Italia, fin dall’inizio dell’immigrazione, nei primi anni 70, sono per metà donne. Donne che non seguono i loro uomini ma vengono da sole, per se stesse, per i propri mariti, i propri figli, i propri genitori, per le loro famiglie. Spesso, sono giovani, scolarizzate, con un elevato titolo di studio o frequenza scolastica</a:t>
            </a:r>
            <a:endParaRPr lang="it-IT" sz="2800" dirty="0">
              <a:ln w="18415" cmpd="sng">
                <a:solidFill>
                  <a:sysClr val="windowText" lastClr="000000"/>
                </a:solidFill>
                <a:prstDash val="solid"/>
              </a:ln>
              <a:solidFill>
                <a:schemeClr val="accent4">
                  <a:lumMod val="50000"/>
                </a:schemeClr>
              </a:solidFill>
              <a:effectLst>
                <a:outerShdw blurRad="63500" dir="3600000" algn="tl" rotWithShape="0">
                  <a:srgbClr val="000000">
                    <a:alpha val="70000"/>
                  </a:srgbClr>
                </a:outerShdw>
              </a:effectLst>
            </a:endParaRPr>
          </a:p>
        </p:txBody>
      </p:sp>
      <p:pic>
        <p:nvPicPr>
          <p:cNvPr id="4" name="Immagine 3" descr="migranti vo.jpg"/>
          <p:cNvPicPr>
            <a:picLocks noChangeAspect="1"/>
          </p:cNvPicPr>
          <p:nvPr/>
        </p:nvPicPr>
        <p:blipFill>
          <a:blip r:embed="rId2" cstate="print"/>
          <a:stretch>
            <a:fillRect/>
          </a:stretch>
        </p:blipFill>
        <p:spPr>
          <a:xfrm>
            <a:off x="6004392" y="571480"/>
            <a:ext cx="2134737" cy="142876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1017</TotalTime>
  <Words>1256</Words>
  <Application>Microsoft Office PowerPoint</Application>
  <PresentationFormat>Presentazione su schermo (4:3)</PresentationFormat>
  <Paragraphs>49</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Equinozio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Ires</dc:creator>
  <cp:lastModifiedBy>Zenaide</cp:lastModifiedBy>
  <cp:revision>109</cp:revision>
  <dcterms:created xsi:type="dcterms:W3CDTF">2013-02-10T13:27:50Z</dcterms:created>
  <dcterms:modified xsi:type="dcterms:W3CDTF">2013-03-18T15:38:47Z</dcterms:modified>
</cp:coreProperties>
</file>