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3" r:id="rId2"/>
    <p:sldId id="275" r:id="rId3"/>
    <p:sldId id="276" r:id="rId4"/>
    <p:sldId id="277" r:id="rId5"/>
    <p:sldId id="278" r:id="rId6"/>
    <p:sldId id="279" r:id="rId7"/>
    <p:sldId id="280" r:id="rId8"/>
    <p:sldId id="257" r:id="rId9"/>
    <p:sldId id="281" r:id="rId10"/>
    <p:sldId id="258" r:id="rId11"/>
    <p:sldId id="282" r:id="rId12"/>
    <p:sldId id="283" r:id="rId13"/>
    <p:sldId id="260" r:id="rId14"/>
    <p:sldId id="284" r:id="rId15"/>
    <p:sldId id="262" r:id="rId16"/>
    <p:sldId id="285" r:id="rId17"/>
    <p:sldId id="263" r:id="rId18"/>
    <p:sldId id="286" r:id="rId19"/>
    <p:sldId id="264" r:id="rId20"/>
    <p:sldId id="287" r:id="rId21"/>
    <p:sldId id="265" r:id="rId22"/>
    <p:sldId id="266" r:id="rId23"/>
    <p:sldId id="288" r:id="rId24"/>
    <p:sldId id="267" r:id="rId25"/>
    <p:sldId id="268" r:id="rId26"/>
    <p:sldId id="269" r:id="rId27"/>
    <p:sldId id="270" r:id="rId28"/>
    <p:sldId id="289" r:id="rId29"/>
  </p:sldIdLst>
  <p:sldSz cx="9144000" cy="6858000" type="screen4x3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C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601" autoAdjust="0"/>
  </p:normalViewPr>
  <p:slideViewPr>
    <p:cSldViewPr>
      <p:cViewPr varScale="1">
        <p:scale>
          <a:sx n="64" d="100"/>
          <a:sy n="64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275" y="9431339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B51F8BC7-6B6E-434D-8ECF-6F0984F18C9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64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EC46BC9C-A752-4F6A-81F6-7ABE7444B87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BC9C-A752-4F6A-81F6-7ABE7444B872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6BC9C-A752-4F6A-81F6-7ABE7444B872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7DAF-5876-4056-910C-0B8E077C39B0}" type="datetime1">
              <a:rPr lang="it-IT" smtClean="0"/>
              <a:pPr/>
              <a:t>24/04/2013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53-1DA7-4D7B-83FD-B8C7BDBED0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9A5-7810-404B-830C-A107E65BE2A8}" type="datetime1">
              <a:rPr lang="it-IT" smtClean="0"/>
              <a:pPr/>
              <a:t>24/04/2013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53-1DA7-4D7B-83FD-B8C7BDBED0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1C11-F7DF-4012-A273-F952072C191E}" type="datetime1">
              <a:rPr lang="it-IT" smtClean="0"/>
              <a:pPr/>
              <a:t>24/04/2013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53-1DA7-4D7B-83FD-B8C7BDBED0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8A0F-734F-4CDB-A8EE-19F67E81E85D}" type="datetime1">
              <a:rPr lang="it-IT" smtClean="0"/>
              <a:pPr/>
              <a:t>24/04/2013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53-1DA7-4D7B-83FD-B8C7BDBED0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DAAE-8D6D-4699-8A55-91D2F03EC336}" type="datetime1">
              <a:rPr lang="it-IT" smtClean="0"/>
              <a:pPr/>
              <a:t>24/04/2013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53-1DA7-4D7B-83FD-B8C7BDBED0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3217-5E6D-46EE-81B8-97F460D8DE64}" type="datetime1">
              <a:rPr lang="it-IT" smtClean="0"/>
              <a:pPr/>
              <a:t>24/04/2013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53-1DA7-4D7B-83FD-B8C7BDBED0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C974-A429-47C1-8CD9-0280D812EF41}" type="datetime1">
              <a:rPr lang="it-IT" smtClean="0"/>
              <a:pPr/>
              <a:t>24/04/2013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53-1DA7-4D7B-83FD-B8C7BDBED0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2D73-365A-4871-ACD6-E684EB3D89BB}" type="datetime1">
              <a:rPr lang="it-IT" smtClean="0"/>
              <a:pPr/>
              <a:t>24/04/2013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53-1DA7-4D7B-83FD-B8C7BDBED0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9CE0-F927-457E-A03E-1EF77CB91F24}" type="datetime1">
              <a:rPr lang="it-IT" smtClean="0"/>
              <a:pPr/>
              <a:t>24/04/2013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53-1DA7-4D7B-83FD-B8C7BDBED0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56D7-75BD-44F9-BC8B-7308B9981470}" type="datetime1">
              <a:rPr lang="it-IT" smtClean="0"/>
              <a:pPr/>
              <a:t>24/04/2013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53-1DA7-4D7B-83FD-B8C7BDBED0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75DD-EF08-4E04-BA3C-6D28E86AFB2E}" type="datetime1">
              <a:rPr lang="it-IT" smtClean="0"/>
              <a:pPr/>
              <a:t>24/04/2013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C553-1DA7-4D7B-83FD-B8C7BDBED05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6">
                <a:lumMod val="60000"/>
                <a:lumOff val="40000"/>
                <a:alpha val="52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44EE-A0E7-4039-8EA3-E1595EC02A23}" type="datetime1">
              <a:rPr lang="it-IT" smtClean="0"/>
              <a:pPr/>
              <a:t>24/04/2013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9C553-1DA7-4D7B-83FD-B8C7BDBED05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 </a:t>
            </a:r>
          </a:p>
          <a:p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PROGETTO MEDITERRANEO</a:t>
            </a:r>
          </a:p>
          <a:p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VIII INCONTRO</a:t>
            </a:r>
          </a:p>
          <a:p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Piacenza 14 – 17 marzo 2013</a:t>
            </a:r>
          </a:p>
          <a:p>
            <a:r>
              <a:rPr lang="it-IT" sz="3300" dirty="0" smtClean="0">
                <a:latin typeface="Times New Roman" pitchFamily="18" charset="0"/>
                <a:cs typeface="Times New Roman" pitchFamily="18" charset="0"/>
              </a:rPr>
              <a:t>TEMA: Il lavoro professionale nella vita della donna migrante.</a:t>
            </a:r>
          </a:p>
          <a:p>
            <a:endParaRPr lang="it-IT" dirty="0"/>
          </a:p>
        </p:txBody>
      </p:sp>
      <p:pic>
        <p:nvPicPr>
          <p:cNvPr id="4" name="Segnaposto contenuto 3" descr="C:\Users\Paolo\Pictures\Scansioni personali\Scalabrini\2013-02 (feb)\centenario.pn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32656"/>
            <a:ext cx="54737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55576" y="3717032"/>
            <a:ext cx="7772400" cy="1470025"/>
          </a:xfrm>
        </p:spPr>
        <p:txBody>
          <a:bodyPr/>
          <a:lstStyle/>
          <a:p>
            <a:r>
              <a:rPr lang="it-IT" sz="1800" b="1" i="1" dirty="0" smtClean="0"/>
              <a:t>“Ero straniero e tu mi hai accolto nella tua casa” </a:t>
            </a:r>
            <a:r>
              <a:rPr lang="it-IT" sz="1400" dirty="0" smtClean="0"/>
              <a:t>(Mt 25, 35)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aolo\Pictures\Scansioni personali\Scalabrini\scansione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5A2C06"/>
                </a:solidFill>
              </a:rPr>
              <a:t/>
            </a:r>
            <a:br>
              <a:rPr lang="it-IT" dirty="0" smtClean="0">
                <a:solidFill>
                  <a:srgbClr val="5A2C06"/>
                </a:solidFill>
              </a:rPr>
            </a:br>
            <a:r>
              <a:rPr lang="it-IT" dirty="0" smtClean="0">
                <a:solidFill>
                  <a:srgbClr val="5A2C06"/>
                </a:solidFill>
              </a:rPr>
              <a:t> </a:t>
            </a:r>
            <a:endParaRPr lang="it-IT" dirty="0">
              <a:solidFill>
                <a:srgbClr val="5A2C0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 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63688" y="1700808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Bisogna avere coraggio e l’esperienza e alla fine si arriva.</a:t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Migrare è la realtà più amara che esista, perché si lascia la casa, la famiglia, le amiche … e il lavoro …</a:t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per ottenere il meglio, ma non è detto che sia facile, spesso è troppo duro.     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Boushra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(Marocco)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67744" y="692696"/>
            <a:ext cx="5111750" cy="5853113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La lingua straniera, per un immigrato, può essere la prima difficoltà. Per me, imparare l’italiano è stato un grande piacere. Mi piacerebbe studiare di più e approfondire le mie conoscenze della lingua. Invece il lavoro di assistenza agli anziani ed ai malati è molto difficile, ci vuole tanta pazienza. Anche con tutta la buona volontà e l’affetto, non è facile. Ci si stanca e ne va della salute fisica e mentale. . Le  ore passate nello stesso ambiente sono troppe.                      </a:t>
            </a:r>
            <a:r>
              <a:rPr lang="it-IT" dirty="0" err="1" smtClean="0"/>
              <a:t>Efrosinia</a:t>
            </a:r>
            <a:r>
              <a:rPr lang="it-IT" dirty="0" smtClean="0"/>
              <a:t> (Ucraina)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Paolo\Pictures\Scansioni personali\Scalabrini\scansione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dirty="0" smtClean="0">
                <a:solidFill>
                  <a:srgbClr val="000000"/>
                </a:solidFill>
                <a:latin typeface="Helvetica, sans-serif"/>
                <a:ea typeface="SimSun" pitchFamily="2" charset="-122"/>
                <a:cs typeface="Times New Roman" pitchFamily="18" charset="0"/>
              </a:rPr>
              <a:t>... con il tempo ho cominciato a insegnare la mia lingua in diversi  istituti statali e privati e questo mi ha riempito di gioia ... ho cominciato ad  avere più fiducia in me stessa. 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dirty="0" smtClean="0">
                <a:solidFill>
                  <a:srgbClr val="000000"/>
                </a:solidFill>
                <a:latin typeface="Helvetica, sans-serif"/>
                <a:ea typeface="SimSun" pitchFamily="2" charset="-122"/>
                <a:cs typeface="Times New Roman" pitchFamily="18" charset="0"/>
              </a:rPr>
              <a:t>Sapere che ogni cosa ha il suo valore e anche avere la capacità di essere flessibile alla volontà di Dio.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Elvira </a:t>
            </a:r>
            <a:r>
              <a:rPr lang="it-IT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Mingrone</a:t>
            </a:r>
            <a:r>
              <a:rPr lang="it-IT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(Argentina)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Paolo\Pictures\Scansioni personali\Scalabrini\scansione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31460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it-IT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… qui svolgo un lavoro di livello inferiore, ma considero che la responsabilità è uguale.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Secondo me, non ci sono state perdite, ma ho avuto dei vantaggi: sono cosciente del mio lato umano che non sapevo di avere e la mia fede in Dio si è rafforzata …   Jenny (Ecuador</a:t>
            </a:r>
            <a:r>
              <a:rPr lang="it-IT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olo\Pictures\Scansioni personali\Scalabrini\scansione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L’inserimento nella società, per un immigrato, è sempre molto difficoltoso, in quanto non siamo accettati come persone, ma solo come strumenti di lavoro.     </a:t>
            </a:r>
          </a:p>
          <a:p>
            <a:r>
              <a:rPr lang="it-IT" dirty="0" smtClean="0"/>
              <a:t>Margarita Flores (Ecuador)</a:t>
            </a:r>
            <a:endParaRPr lang="it-IT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olo\Pictures\Scansioni personali\Scalabrini\scansione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4090466"/>
          </a:xfrm>
        </p:spPr>
        <p:txBody>
          <a:bodyPr>
            <a:normAutofit/>
          </a:bodyPr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29600" cy="2088232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“Viaggio” inteso come ricerca del proprio “Io”</a:t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“Fuga” dalla miseria, dalla povertà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… una persona deve avere una grande ricchezza spirituale per poter amare tutto quello che si ti presenta nella nuova società. </a:t>
            </a:r>
            <a:br>
              <a:rPr lang="it-IT" dirty="0" smtClean="0"/>
            </a:br>
            <a:r>
              <a:rPr lang="it-IT" dirty="0" smtClean="0"/>
              <a:t>… devo ringraziare le Suore </a:t>
            </a:r>
            <a:r>
              <a:rPr lang="it-IT" dirty="0" err="1" smtClean="0"/>
              <a:t>Scalabriniane</a:t>
            </a:r>
            <a:r>
              <a:rPr lang="it-IT" dirty="0" smtClean="0"/>
              <a:t>, perché quando i miei figli erano ancora piccoli, sono diventate per me, le mie madri, le mie sorelle, le mie amiche con loro ho parlato la stessa lingua di fede </a:t>
            </a:r>
            <a:r>
              <a:rPr lang="it-IT" b="1" dirty="0" smtClean="0"/>
              <a:t>Cattolica, </a:t>
            </a:r>
            <a:r>
              <a:rPr lang="it-IT" dirty="0" smtClean="0"/>
              <a:t>I miei figli dalle Suore hanno imparato che il mondo </a:t>
            </a:r>
            <a:r>
              <a:rPr lang="it-IT" b="1" i="1" dirty="0" smtClean="0"/>
              <a:t>é </a:t>
            </a:r>
            <a:r>
              <a:rPr lang="it-IT" dirty="0" smtClean="0"/>
              <a:t>bello e vario incontrando qualche volta bambini africani, albanesi, croati, giapponesi.. ecc.    </a:t>
            </a:r>
            <a:r>
              <a:rPr lang="it-IT" b="1" dirty="0" smtClean="0"/>
              <a:t> </a:t>
            </a:r>
            <a:r>
              <a:rPr lang="it-IT" b="1" dirty="0" err="1" smtClean="0"/>
              <a:t>Nannina</a:t>
            </a:r>
            <a:r>
              <a:rPr lang="it-IT" b="1" dirty="0" smtClean="0"/>
              <a:t> </a:t>
            </a:r>
            <a:r>
              <a:rPr lang="it-IT" b="1" dirty="0" err="1" smtClean="0"/>
              <a:t>Petzdolt</a:t>
            </a:r>
            <a:r>
              <a:rPr lang="it-IT" b="1" dirty="0" smtClean="0"/>
              <a:t> (Perù)</a:t>
            </a:r>
            <a:endParaRPr lang="it-IT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olo\Pictures\Scansioni personali\Scalabrini\scansione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aolo\Pictures\Scansioni personali\Scalabrini\scansione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it-IT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3">
                <a:lumMod val="60000"/>
                <a:lumOff val="4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62900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“Per me è stato un esame della vita, avere coraggio e determinazione di esplorare i limiti del mio carattere, della resistenza, capacita di adattarmi”</a:t>
            </a:r>
            <a:endParaRPr lang="it-IT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92288" y="4149080"/>
            <a:ext cx="5486400" cy="1800200"/>
          </a:xfrm>
        </p:spPr>
        <p:txBody>
          <a:bodyPr>
            <a:normAutofit/>
          </a:bodyPr>
          <a:lstStyle/>
          <a:p>
            <a:r>
              <a:rPr lang="it-IT" dirty="0" smtClean="0"/>
              <a:t> ” </a:t>
            </a:r>
            <a:r>
              <a:rPr lang="it-IT" sz="2400" dirty="0" smtClean="0"/>
              <a:t>Io appartengo al mondo, e noi tutti siamo cittadini del mondo”</a:t>
            </a:r>
            <a:br>
              <a:rPr lang="it-IT" sz="2400" dirty="0" smtClean="0"/>
            </a:br>
            <a:r>
              <a:rPr lang="it-IT" sz="2400" dirty="0" err="1" smtClean="0"/>
              <a:t>Dikova</a:t>
            </a:r>
            <a:r>
              <a:rPr lang="it-IT" sz="2400" dirty="0" smtClean="0"/>
              <a:t> </a:t>
            </a:r>
            <a:r>
              <a:rPr lang="it-IT" sz="2400" dirty="0" err="1" smtClean="0"/>
              <a:t>Natasa</a:t>
            </a:r>
            <a:r>
              <a:rPr lang="it-IT" sz="2400" dirty="0" smtClean="0"/>
              <a:t> medico geriatra </a:t>
            </a:r>
            <a:endParaRPr lang="it-IT" sz="2400" dirty="0"/>
          </a:p>
        </p:txBody>
      </p:sp>
      <p:pic>
        <p:nvPicPr>
          <p:cNvPr id="11266" name="Picture 2" descr="C:\Users\Paolo\Pictures\Scansioni personali\Scalabrini\scansione0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74" r="5574"/>
          <a:stretch>
            <a:fillRect/>
          </a:stretch>
        </p:blipFill>
        <p:spPr bwMode="auto">
          <a:xfrm>
            <a:off x="1691680" y="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Paolo\Pictures\Scansioni personali\Scalabrini\scansione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Paolo\Pictures\Scansioni personali\Scalabrini\scansione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Paolo\Pictures\Scansioni personali\Scalabrini\scansione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it-IT" sz="4800" dirty="0" err="1" smtClean="0">
                <a:latin typeface="Times New Roman" pitchFamily="18" charset="0"/>
                <a:cs typeface="Times New Roman" pitchFamily="18" charset="0"/>
              </a:rPr>
              <a:t>…l</a:t>
            </a:r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’emigrazione è un diritto naturale, inalienabile, è una valvola di sicurezza che stabilisce l’equilibrio tra la ricchezza e la potenza produttiva di un </a:t>
            </a:r>
            <a:r>
              <a:rPr lang="it-IT" sz="4800" dirty="0" err="1" smtClean="0">
                <a:latin typeface="Times New Roman" pitchFamily="18" charset="0"/>
                <a:cs typeface="Times New Roman" pitchFamily="18" charset="0"/>
              </a:rPr>
              <a:t>popolo…</a:t>
            </a:r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  (beato </a:t>
            </a:r>
            <a:r>
              <a:rPr lang="it-IT" sz="4800" dirty="0" err="1" smtClean="0">
                <a:latin typeface="Times New Roman" pitchFamily="18" charset="0"/>
                <a:cs typeface="Times New Roman" pitchFamily="18" charset="0"/>
              </a:rPr>
              <a:t>Scalabrini</a:t>
            </a:r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it-IT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2232248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Risultato: “Emancipazione”</a:t>
            </a:r>
            <a:endParaRPr lang="it-IT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8229600" cy="17281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Oggi alcune emigrate possiedono una cultura elevata, hanno maggior consapevolezza di sé e si considerano appartenenti all’Europa, … al mondo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egnaposto contenuto 3" descr="scansione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404664"/>
            <a:ext cx="3781418" cy="4676706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ansione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1488" y="722376"/>
            <a:ext cx="3621024" cy="541324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4534272" cy="4320479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Tante donne che nel loro paese hanno svolto un lavoro di medico, infermiera professionale, impiegata, … qui si occupano della cura dell’anziano, fanno le pulizie, intrattengono i rapporti con i parenti …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 </a:t>
            </a:r>
          </a:p>
          <a:p>
            <a:pPr>
              <a:buNone/>
            </a:pPr>
            <a:r>
              <a:rPr lang="it-IT" dirty="0" smtClean="0"/>
              <a:t>    Intravedo però anche tanta </a:t>
            </a:r>
            <a:r>
              <a:rPr lang="it-IT" i="1" dirty="0" smtClean="0"/>
              <a:t>sofferenza</a:t>
            </a:r>
            <a:r>
              <a:rPr lang="it-IT" dirty="0" smtClean="0"/>
              <a:t>, nostalgia dei figli, … fatica fisica e psicologica che si prova nell’accudire gli anziani, diffidenza da parte degli italiani, la crisi economica che incombe e che, a volte, manda all’aria i sogni di una vita migliore. </a:t>
            </a:r>
            <a:endParaRPr lang="it-IT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olo\Pictures\Scansioni personali\Scalabrini\scansione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15516" y="-238844"/>
            <a:ext cx="7533456" cy="8964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mio percorso professionale è stato fortunatamente accompagnato da una crescita personale, fatta di disponibilità ed accettazione verso gli altri, al punto da essere circondata da conoscenti e amici dei quali godo la stima.           Betty (Colombia) 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367</Words>
  <Application>Microsoft Office PowerPoint</Application>
  <PresentationFormat>Presentazione su schermo (4:3)</PresentationFormat>
  <Paragraphs>33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“Ero straniero e tu mi hai accolto nella tua casa” (Mt 25, 35) </vt:lpstr>
      <vt:lpstr>“Viaggio” inteso come ricerca del proprio “Io” “Fuga” dalla miseria, dalla povertà</vt:lpstr>
      <vt:lpstr>Risultato: “Emancipazione”</vt:lpstr>
      <vt:lpstr>Oggi alcune emigrate possiedono una cultura elevata, hanno maggior consapevolezza di sé e si considerano appartenenti all’Europa, … al mondo</vt:lpstr>
      <vt:lpstr>Diapositiva 5</vt:lpstr>
      <vt:lpstr>Tante donne che nel loro paese hanno svolto un lavoro di medico, infermiera professionale, impiegata, … qui si occupano della cura dell’anziano, fanno le pulizie, intrattengono i rapporti con i parenti …</vt:lpstr>
      <vt:lpstr>Diapositiva 7</vt:lpstr>
      <vt:lpstr>Diapositiva 8</vt:lpstr>
      <vt:lpstr>Diapositiva 9</vt:lpstr>
      <vt:lpstr>  </vt:lpstr>
      <vt:lpstr>Diapositiva 11</vt:lpstr>
      <vt:lpstr>Diapositiva 12</vt:lpstr>
      <vt:lpstr>Diapositiva 13</vt:lpstr>
      <vt:lpstr>Diapositiva 14</vt:lpstr>
      <vt:lpstr>Diapositiva 15</vt:lpstr>
      <vt:lpstr>… qui svolgo un lavoro di livello inferiore, ma considero che la responsabilità è uguale.  Secondo me, non ci sono state perdite, ma ho avuto dei vantaggi: sono cosciente del mio lato umano che non sapevo di avere e la mia fede in Dio si è rafforzata …   Jenny (Ecuador)</vt:lpstr>
      <vt:lpstr> </vt:lpstr>
      <vt:lpstr>Diapositiva 18</vt:lpstr>
      <vt:lpstr> </vt:lpstr>
      <vt:lpstr>Diapositiva 20</vt:lpstr>
      <vt:lpstr>Diapositiva 21</vt:lpstr>
      <vt:lpstr>Diapositiva 22</vt:lpstr>
      <vt:lpstr>Diapositiva 23</vt:lpstr>
      <vt:lpstr> ” Io appartengo al mondo, e noi tutti siamo cittadini del mondo” Dikova Natasa medico geriatra 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mediterraneo 2012/13</dc:title>
  <dc:creator>Paolo</dc:creator>
  <cp:lastModifiedBy>Zenaide</cp:lastModifiedBy>
  <cp:revision>38</cp:revision>
  <dcterms:created xsi:type="dcterms:W3CDTF">2013-02-12T10:07:15Z</dcterms:created>
  <dcterms:modified xsi:type="dcterms:W3CDTF">2013-04-24T14:41:16Z</dcterms:modified>
</cp:coreProperties>
</file>