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5.jpeg" ContentType="image/jpeg"/>
  <Override PartName="/ppt/media/image23.jpeg" ContentType="image/jpeg"/>
  <Override PartName="/ppt/media/image14.jpeg" ContentType="image/jpeg"/>
  <Override PartName="/ppt/media/image22.jpeg" ContentType="image/jpeg"/>
  <Override PartName="/ppt/media/image13.jpeg" ContentType="image/jpeg"/>
  <Override PartName="/ppt/media/image21.jpeg" ContentType="image/jpeg"/>
  <Override PartName="/ppt/media/image12.jpeg" ContentType="image/jpeg"/>
  <Override PartName="/ppt/media/image20.jpeg" ContentType="image/jpeg"/>
  <Override PartName="/ppt/media/image9.jpeg" ContentType="image/jpeg"/>
  <Override PartName="/ppt/media/image11.jpeg" ContentType="image/jpeg"/>
  <Override PartName="/ppt/media/image10.jpeg" ContentType="image/jpeg"/>
  <Override PartName="/ppt/media/image8.jpeg" ContentType="image/jpeg"/>
  <Override PartName="/ppt/media/image7.jpeg" ContentType="image/jpeg"/>
  <Override PartName="/ppt/media/image6.jpeg" ContentType="image/jpeg"/>
  <Override PartName="/ppt/media/image5.jpeg" ContentType="image/jpeg"/>
  <Override PartName="/ppt/media/image4.jpeg" ContentType="image/jpeg"/>
  <Override PartName="/ppt/media/image3.jpeg" ContentType="image/jpeg"/>
  <Override PartName="/ppt/media/image19.jpeg" ContentType="image/jpeg"/>
  <Override PartName="/ppt/media/image2.jpeg" ContentType="image/jpeg"/>
  <Override PartName="/ppt/media/image18.jpeg" ContentType="image/jpeg"/>
  <Override PartName="/ppt/media/image1.jpeg" ContentType="image/jpeg"/>
  <Override PartName="/ppt/media/image17.jpeg" ContentType="image/jpeg"/>
  <Override PartName="/ppt/media/image16.jpeg" ContentType="image/jpe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856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4526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856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92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8568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4525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96828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968280"/>
            <a:ext cx="8228520" cy="215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pt-BR"/>
              <a:t>2.º Nível da estrutura de tópicos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pt-BR"/>
              <a:t>3.º Nível da estrutura de tópicos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pt-BR"/>
              <a:t>4.º Nível da estrutura de tópicos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pt-BR"/>
              <a:t>8.º Nível da estrutura de tópicos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pt-BR"/>
              <a:t>9.º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pt-BR"/>
              <a:t>2.º Nível da estrutura de tópicos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pt-BR"/>
              <a:t>3.º Nível da estrutura de tópicos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pt-BR"/>
              <a:t>4.º Nível da estrutura de tópicos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pt-BR"/>
              <a:t>8.º Nível da estrutura de tópicos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pt-BR"/>
              <a:t>9.º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pt-BR"/>
              <a:t>2.º Nível da estrutura de tópicos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pt-BR"/>
              <a:t>3.º Nível da estrutura de tópicos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pt-BR"/>
              <a:t>4.º Nível da estrutura de tópicos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pt-BR"/>
              <a:t>8.º Nível da estrutura de tópicos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pt-BR"/>
              <a:t>9.º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c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439920" y="1772640"/>
            <a:ext cx="8703360" cy="2560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pt-BR" sz="5400" u="sng">
                <a:solidFill>
                  <a:srgbClr val="fbfcfd"/>
                </a:solidFill>
                <a:latin typeface="Arial"/>
                <a:ea typeface="Times New Roman"/>
              </a:rPr>
              <a:t>Mulher Cabo verdiana Migrante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pt-BR" sz="5400" u="sng">
                <a:solidFill>
                  <a:srgbClr val="fbfcfd"/>
                </a:solidFill>
                <a:latin typeface="Arial"/>
                <a:ea typeface="Times New Roman"/>
              </a:rPr>
              <a:t>Marseille, Fr.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6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195640" y="332640"/>
            <a:ext cx="5051160" cy="3788280"/>
          </a:xfrm>
          <a:prstGeom prst="rect">
            <a:avLst/>
          </a:prstGeom>
        </p:spPr>
      </p:pic>
      <p:sp>
        <p:nvSpPr>
          <p:cNvPr id="127" name="CustomShape 1"/>
          <p:cNvSpPr/>
          <p:nvPr/>
        </p:nvSpPr>
        <p:spPr>
          <a:xfrm>
            <a:off x="611640" y="4509000"/>
            <a:ext cx="7992000" cy="228456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A mulher é o elo, por excelência, entre as diferentes etapas que caracterizam o processo da integração e sua família.  O que facilita isto é a sua natureza e qualidade de mulher, geradora de vida.  Através do trabalho, como também na procura corajosa da legalização de documentos. Acompanha as crianças à escola, à catequese, à Igreja, leva-as ao médico.  Prepara a alimentação. A mulher procura, por todos os meios, toda informação que possa facilitar a integração em todas as áreas.</a:t>
            </a:r>
            <a:endParaRPr/>
          </a:p>
          <a:p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c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8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980640"/>
            <a:ext cx="5579280" cy="4184280"/>
          </a:xfrm>
          <a:prstGeom prst="rect">
            <a:avLst/>
          </a:prstGeom>
        </p:spPr>
      </p:pic>
      <p:sp>
        <p:nvSpPr>
          <p:cNvPr id="129" name="CustomShape 1"/>
          <p:cNvSpPr/>
          <p:nvPr/>
        </p:nvSpPr>
        <p:spPr>
          <a:xfrm>
            <a:off x="6012000" y="332640"/>
            <a:ext cx="2842920" cy="61250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Seja como esposa, mãe ou filha, a sua condição não muda muito, pois continua trabalhando para ajudar no sustento da família, como em Cabo Verde. Contudo, passam a conhecer outros valores, realidades e desafios, próprios do mundo da migração.  A integração as leva a saírem um pouco mais da habitual  reserva, e a ocuparem espaços no seio da família, até então reservados ao marido, sem perder os valores e costumes morais, que fazem com que uma pessoa seja correta e respeitável na sociedade.</a:t>
            </a:r>
            <a:endParaRPr/>
          </a:p>
          <a:p>
            <a:r>
              <a:rPr lang="pt-BR">
                <a:solidFill>
                  <a:srgbClr val="000000"/>
                </a:solidFill>
                <a:latin typeface="Calibri"/>
              </a:rPr>
              <a:t> </a:t>
            </a:r>
            <a:endParaRPr/>
          </a:p>
          <a:p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8eb4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0" name="Imag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47640" y="332640"/>
            <a:ext cx="6107400" cy="4580280"/>
          </a:xfrm>
          <a:prstGeom prst="rect">
            <a:avLst/>
          </a:prstGeom>
        </p:spPr>
      </p:pic>
      <p:sp>
        <p:nvSpPr>
          <p:cNvPr id="131" name="CustomShape 1"/>
          <p:cNvSpPr/>
          <p:nvPr/>
        </p:nvSpPr>
        <p:spPr>
          <a:xfrm>
            <a:off x="611640" y="5380560"/>
            <a:ext cx="7992000" cy="146160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O trabalho da mulher lhe dá dupla importância, ajudando o marido a resolver as dificuldades econômicas existentes no lar.  Ela pode perfeitamente assumir, na medida do possível, as dificuldades financeiras, no caso em que o marido se encontre sem trabalho.</a:t>
            </a:r>
            <a:endParaRPr/>
          </a:p>
          <a:p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cd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2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276000" y="404640"/>
            <a:ext cx="5279760" cy="3959640"/>
          </a:xfrm>
          <a:prstGeom prst="rect">
            <a:avLst/>
          </a:prstGeom>
        </p:spPr>
      </p:pic>
      <p:sp>
        <p:nvSpPr>
          <p:cNvPr id="133" name="CustomShape 1"/>
          <p:cNvSpPr/>
          <p:nvPr/>
        </p:nvSpPr>
        <p:spPr>
          <a:xfrm>
            <a:off x="251640" y="260640"/>
            <a:ext cx="2807640" cy="585072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As dificuldades e os desafios são vários: a língua do país de acolhida. Às vezes são obrigadas a deixarem os filhos ainda pequenos, confiados a um membro da família, que fica no país de origem. A falta de documentos. Costumes e cultura diferentes. Falta de trabalho, de moradia digna. Trabalho injustamente remunerado e sem nenhuma proteção social. Dificuldade de fazer novas amizades. A solidão. O racismo.  Problema de saúde. Falta de tratamento adequado. Preocupação com o futuro dos filhos. </a:t>
            </a:r>
            <a:endParaRPr/>
          </a:p>
        </p:txBody>
      </p:sp>
      <p:sp>
        <p:nvSpPr>
          <p:cNvPr id="134" name="CustomShape 2"/>
          <p:cNvSpPr/>
          <p:nvPr/>
        </p:nvSpPr>
        <p:spPr>
          <a:xfrm>
            <a:off x="3348000" y="4653000"/>
            <a:ext cx="5544000" cy="228456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Dificuldades em alimentar corretamente a família. Quando não tem os documentos de residência no país, lutam para adquiri-los e uma vez que os tenha, a dificuldade é encontrar trabalho. Muitas vezes os patrões preferem que a pessoa trabalhe clandestinamente, para não pagar os encargos sociais. Trabalho sem contrato.</a:t>
            </a:r>
            <a:endParaRPr/>
          </a:p>
          <a:p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c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5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691640" y="260640"/>
            <a:ext cx="5915520" cy="4436280"/>
          </a:xfrm>
          <a:prstGeom prst="rect">
            <a:avLst/>
          </a:prstGeom>
        </p:spPr>
      </p:pic>
      <p:sp>
        <p:nvSpPr>
          <p:cNvPr id="136" name="CustomShape 1"/>
          <p:cNvSpPr/>
          <p:nvPr/>
        </p:nvSpPr>
        <p:spPr>
          <a:xfrm>
            <a:off x="323640" y="4826520"/>
            <a:ext cx="8424360" cy="20102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Os desafios devem ser afrontados com determinação, para não se deixar esmorecer. Faz-se necessário fé e coragem. E, além de informar-se, procurar pessoas competentes, associações, serviços sociais, para ajudarem a vencer as barreiras que se apresentam.  Não se isolar.</a:t>
            </a:r>
            <a:endParaRPr/>
          </a:p>
          <a:p>
            <a:r>
              <a:rPr b="1" lang="pt-BR">
                <a:solidFill>
                  <a:srgbClr val="000000"/>
                </a:solidFill>
                <a:latin typeface="Calibri"/>
              </a:rPr>
              <a:t>É preciso também ajudar a família e a mulher mesma, a melhor compreender o ambiente e os costumes no novo país.</a:t>
            </a:r>
            <a:endParaRPr/>
          </a:p>
          <a:p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cd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7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404640"/>
            <a:ext cx="6011280" cy="4508280"/>
          </a:xfrm>
          <a:prstGeom prst="rect">
            <a:avLst/>
          </a:prstGeom>
        </p:spPr>
      </p:pic>
      <p:sp>
        <p:nvSpPr>
          <p:cNvPr id="138" name="CustomShape 1"/>
          <p:cNvSpPr/>
          <p:nvPr/>
        </p:nvSpPr>
        <p:spPr>
          <a:xfrm>
            <a:off x="6660360" y="2133000"/>
            <a:ext cx="2159640" cy="39304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pt-BR">
                <a:solidFill>
                  <a:srgbClr val="000000"/>
                </a:solidFill>
                <a:latin typeface="Calibri"/>
              </a:rPr>
              <a:t> </a:t>
            </a:r>
            <a:r>
              <a:rPr b="1" lang="pt-BR">
                <a:solidFill>
                  <a:srgbClr val="000000"/>
                </a:solidFill>
                <a:latin typeface="Calibri"/>
              </a:rPr>
              <a:t>A mulher migrante guarda vínculos muito estreitos com quem fica no país de origem, através de telefonemas. E, se pode, ajuda economicamente a família ou os filhos que ficaram para traz, que contam muito com a sua ajuda.</a:t>
            </a:r>
            <a:endParaRPr/>
          </a:p>
          <a:p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9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" y="0"/>
            <a:ext cx="8999640" cy="678528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0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1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92400"/>
            <a:ext cx="9143280" cy="607248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2" name="Imag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92400"/>
            <a:ext cx="9143280" cy="607248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b9cd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3" name="Imag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6920" y="1845000"/>
            <a:ext cx="4991760" cy="3743640"/>
          </a:xfrm>
          <a:prstGeom prst="rect">
            <a:avLst/>
          </a:prstGeom>
        </p:spPr>
      </p:pic>
      <p:sp>
        <p:nvSpPr>
          <p:cNvPr id="104" name="CustomShape 1"/>
          <p:cNvSpPr/>
          <p:nvPr/>
        </p:nvSpPr>
        <p:spPr>
          <a:xfrm>
            <a:off x="323640" y="404640"/>
            <a:ext cx="7056000" cy="146160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Pode-se afirmar que o cabo-verdiano já nasceu (e)migrante ou, dito de outro modo, que a emigração é um dos fenômenos mais antigos e estáveis da sociedade cabo-verdiana, antecedendo, em muitas décadas, a independência do país, que ocorreu em 1975. </a:t>
            </a:r>
            <a:endParaRPr/>
          </a:p>
          <a:p>
            <a:endParaRPr/>
          </a:p>
        </p:txBody>
      </p:sp>
      <p:sp>
        <p:nvSpPr>
          <p:cNvPr id="105" name="CustomShape 2"/>
          <p:cNvSpPr/>
          <p:nvPr/>
        </p:nvSpPr>
        <p:spPr>
          <a:xfrm>
            <a:off x="6372360" y="2205000"/>
            <a:ext cx="2447640" cy="255888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Neste sentido, Cabo Verde é um exemplo, talvez único, de um Estado que nasceu já transnacionalizado. De uma nação, que no momento da criação do Estado, estava dispersa em vários países.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3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4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5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6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7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280" cy="685728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c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6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260640"/>
            <a:ext cx="5075280" cy="3806280"/>
          </a:xfrm>
          <a:prstGeom prst="rect">
            <a:avLst/>
          </a:prstGeom>
        </p:spPr>
      </p:pic>
      <p:sp>
        <p:nvSpPr>
          <p:cNvPr id="107" name="CustomShape 1"/>
          <p:cNvSpPr/>
          <p:nvPr/>
        </p:nvSpPr>
        <p:spPr>
          <a:xfrm>
            <a:off x="5652000" y="548640"/>
            <a:ext cx="3167640" cy="33818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A emigração cabo-verdiana, no seu início, era sobretudo masculina. Na sua primeira fase, destinada à pesca da baleia, conseguiu solidificar a família e investir na vida econômica e social de Cabo Verde. Mas, a fase mais importante da emigração começa com a fixação dos cabo verdianos nos portos da zona leste dos</a:t>
            </a:r>
            <a:endParaRPr/>
          </a:p>
        </p:txBody>
      </p:sp>
      <p:sp>
        <p:nvSpPr>
          <p:cNvPr id="108" name="CustomShape 2"/>
          <p:cNvSpPr/>
          <p:nvPr/>
        </p:nvSpPr>
        <p:spPr>
          <a:xfrm>
            <a:off x="323640" y="4581000"/>
            <a:ext cx="8064000" cy="228456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Estados Unidos, onde os movimentos sociais, como o sindicalismo e também o da emancipação da mulher, com salário e dignidade, deram verdadeiras esperanças de libertação aos emigrantes cabo verdianos. No quadro do seu projeto para América, estudando de dia e trabalhando à noite, como cita Baltasar Lopes no seu romance Chiquinho, o nosso emigrante não só regressou com dólares, mas também com valores de justiça e dignidade, que somente na América poderia conseguir.</a:t>
            </a:r>
            <a:endParaRPr/>
          </a:p>
          <a:p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9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619640" y="332640"/>
            <a:ext cx="5867280" cy="4400280"/>
          </a:xfrm>
          <a:prstGeom prst="rect">
            <a:avLst/>
          </a:prstGeom>
        </p:spPr>
      </p:pic>
      <p:sp>
        <p:nvSpPr>
          <p:cNvPr id="110" name="CustomShape 1"/>
          <p:cNvSpPr/>
          <p:nvPr/>
        </p:nvSpPr>
        <p:spPr>
          <a:xfrm>
            <a:off x="467640" y="4826520"/>
            <a:ext cx="8208360" cy="20102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O reagrupamento familiar na América também transformou a vida das famílias cabo verdianas: a mulher conquistava direitos, como também as próprias crianças, que se libertavam das punições, do modelo violento de educação de Cabo Verde. A mulher podia trabalhar e conquistar um salário, participar nos movimentos de emancipação da mulher, estudar e participar na educação dos filhos e assumir livremente a sua sexualidade.</a:t>
            </a:r>
            <a:endParaRPr/>
          </a:p>
          <a:p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1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1772640"/>
            <a:ext cx="5939280" cy="4454280"/>
          </a:xfrm>
          <a:prstGeom prst="rect">
            <a:avLst/>
          </a:prstGeom>
        </p:spPr>
      </p:pic>
      <p:sp>
        <p:nvSpPr>
          <p:cNvPr id="112" name="CustomShape 1"/>
          <p:cNvSpPr/>
          <p:nvPr/>
        </p:nvSpPr>
        <p:spPr>
          <a:xfrm>
            <a:off x="323640" y="332640"/>
            <a:ext cx="8280360" cy="173592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Mais tarde, a mulher cabo verdiana começa, por iniciativa própria, a emigrar para os EUA. É a primeira mulher africana a emigrar livremente para a América. A partir de 1924, com o encerramento da emigração livre para a América, a mulher consegue superar todas as barreiras e atingir à América seja pelo casamento, ou clandestinamente. </a:t>
            </a:r>
            <a:endParaRPr/>
          </a:p>
          <a:p>
            <a:endParaRPr/>
          </a:p>
        </p:txBody>
      </p:sp>
      <p:sp>
        <p:nvSpPr>
          <p:cNvPr id="113" name="CustomShape 2"/>
          <p:cNvSpPr/>
          <p:nvPr/>
        </p:nvSpPr>
        <p:spPr>
          <a:xfrm>
            <a:off x="6732360" y="2493000"/>
            <a:ext cx="2087640" cy="365616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A influencia da América nas transformações sociais, econômicas e culturais em Cabo Verde está na base da reinvenção da NAÇÃO CABO VERDIANA, com sonhos de autonomia e mais tarde de Independência.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4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699640" y="1845000"/>
            <a:ext cx="6083280" cy="4562280"/>
          </a:xfrm>
          <a:prstGeom prst="rect">
            <a:avLst/>
          </a:prstGeom>
        </p:spPr>
      </p:pic>
      <p:sp>
        <p:nvSpPr>
          <p:cNvPr id="115" name="CustomShape 1"/>
          <p:cNvSpPr/>
          <p:nvPr/>
        </p:nvSpPr>
        <p:spPr>
          <a:xfrm>
            <a:off x="395640" y="332640"/>
            <a:ext cx="8064000" cy="1735920"/>
          </a:xfrm>
          <a:prstGeom prst="rect">
            <a:avLst/>
          </a:prstGeom>
        </p:spPr>
        <p:txBody>
          <a:bodyPr bIns="45000" lIns="90000" rIns="90000" tIns="45000"/>
          <a:p>
            <a:r>
              <a:rPr lang="pt-BR">
                <a:solidFill>
                  <a:srgbClr val="000000"/>
                </a:solidFill>
                <a:latin typeface="Calibri"/>
              </a:rPr>
              <a:t>Na França, já em fins dos anos sessenta, havia uma grande presença de emigrantes, constituída, na sua maioria, por mulheres.  Em Marseille, um grande número de migrante cabo verdiano continua a chegar.  Muitos jovens e adolescentes, reagrupamento familiar.  A população cabo verdiana, consta-se 75% com menos de 25 anos de idade.</a:t>
            </a:r>
            <a:endParaRPr/>
          </a:p>
          <a:p>
            <a:endParaRPr/>
          </a:p>
        </p:txBody>
      </p:sp>
      <p:sp>
        <p:nvSpPr>
          <p:cNvPr id="116" name="CustomShape 2"/>
          <p:cNvSpPr/>
          <p:nvPr/>
        </p:nvSpPr>
        <p:spPr>
          <a:xfrm>
            <a:off x="395640" y="1845000"/>
            <a:ext cx="1871640" cy="2833200"/>
          </a:xfrm>
          <a:prstGeom prst="rect">
            <a:avLst/>
          </a:prstGeom>
        </p:spPr>
        <p:txBody>
          <a:bodyPr bIns="45000" lIns="90000" rIns="90000" tIns="45000"/>
          <a:p>
            <a:r>
              <a:rPr lang="pt-BR">
                <a:solidFill>
                  <a:srgbClr val="000000"/>
                </a:solidFill>
                <a:latin typeface="Calibri"/>
              </a:rPr>
              <a:t>Um grande fluxo migratório se deu para Portugal, Brasil e também para alguns países africanos, como Senegal, Guiné-Bissau, Angola, etc.</a:t>
            </a:r>
            <a:endParaRPr/>
          </a:p>
          <a:p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cd5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7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763640" y="1268640"/>
            <a:ext cx="5651280" cy="3753360"/>
          </a:xfrm>
          <a:prstGeom prst="rect">
            <a:avLst/>
          </a:prstGeom>
        </p:spPr>
      </p:pic>
      <p:sp>
        <p:nvSpPr>
          <p:cNvPr id="118" name="CustomShape 1"/>
          <p:cNvSpPr/>
          <p:nvPr/>
        </p:nvSpPr>
        <p:spPr>
          <a:xfrm>
            <a:off x="539640" y="260640"/>
            <a:ext cx="8064000" cy="118728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As famílias cabo-verdianas não fogem às regras: filhos numerosos. Muitas vezes o homem tem uma mulher no país de origem, outra em Portugal e a terceira na França.  </a:t>
            </a:r>
            <a:endParaRPr/>
          </a:p>
          <a:p>
            <a:endParaRPr/>
          </a:p>
        </p:txBody>
      </p:sp>
      <p:sp>
        <p:nvSpPr>
          <p:cNvPr id="119" name="CustomShape 2"/>
          <p:cNvSpPr/>
          <p:nvPr/>
        </p:nvSpPr>
        <p:spPr>
          <a:xfrm>
            <a:off x="755640" y="5517360"/>
            <a:ext cx="7920000" cy="6386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E quando o marido busca um ou mais filhos que tem com outras mães, os traz para a mulher com a qual ele vive junto, cuidar.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d7e4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0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51640" y="260640"/>
            <a:ext cx="6083280" cy="4562280"/>
          </a:xfrm>
          <a:prstGeom prst="rect">
            <a:avLst/>
          </a:prstGeom>
        </p:spPr>
      </p:pic>
      <p:sp>
        <p:nvSpPr>
          <p:cNvPr id="121" name="CustomShape 1"/>
          <p:cNvSpPr/>
          <p:nvPr/>
        </p:nvSpPr>
        <p:spPr>
          <a:xfrm>
            <a:off x="6516360" y="548640"/>
            <a:ext cx="2375640" cy="393048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A maioria dos casais não são casados, nem no religioso, nem no civil. São famílias que migraram diretamente para a França, ou passaram primeiro por Portugal, por um período suficiente para adquirir a nacionalidade portuguesa, a fim de facilitar a permanência na França. </a:t>
            </a:r>
            <a:endParaRPr/>
          </a:p>
        </p:txBody>
      </p:sp>
      <p:sp>
        <p:nvSpPr>
          <p:cNvPr id="122" name="CustomShape 2"/>
          <p:cNvSpPr/>
          <p:nvPr/>
        </p:nvSpPr>
        <p:spPr>
          <a:xfrm>
            <a:off x="323640" y="5085360"/>
            <a:ext cx="8352360" cy="228456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Outras vezes, os pais vem primeiro e, pouco a pouco, trazem os filhos. Muitas famílias, sem possibilidades econômicas, são obrigadas a deixarem os filhos em Cabo Verde.</a:t>
            </a:r>
            <a:endParaRPr/>
          </a:p>
          <a:p>
            <a:r>
              <a:rPr b="1" lang="pt-BR">
                <a:solidFill>
                  <a:srgbClr val="000000"/>
                </a:solidFill>
                <a:latin typeface="Calibri"/>
              </a:rPr>
              <a:t> </a:t>
            </a:r>
            <a:r>
              <a:rPr b="1" lang="pt-BR">
                <a:solidFill>
                  <a:srgbClr val="000000"/>
                </a:solidFill>
                <a:latin typeface="Calibri"/>
              </a:rPr>
              <a:t>São muito unidos entre si, na solidariedade.  Procuram inculcar nos filhos o valor da família, bons costumes e boas maneiras.  Educação de berço.  Tem muito viva a transmissão da fé e da religião católica.</a:t>
            </a:r>
            <a:endParaRPr/>
          </a:p>
          <a:p>
            <a:endParaRPr/>
          </a:p>
          <a:p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558e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3" name="Imag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708000" y="332640"/>
            <a:ext cx="5147280" cy="3860280"/>
          </a:xfrm>
          <a:prstGeom prst="rect">
            <a:avLst/>
          </a:prstGeom>
        </p:spPr>
      </p:pic>
      <p:sp>
        <p:nvSpPr>
          <p:cNvPr id="124" name="CustomShape 1"/>
          <p:cNvSpPr/>
          <p:nvPr/>
        </p:nvSpPr>
        <p:spPr>
          <a:xfrm>
            <a:off x="251640" y="476640"/>
            <a:ext cx="3311640" cy="61250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O papel da mulher é muito importante, determinante mesmo para o equilíbrio no seio da família. Para o marido ela é um verdadeiro apoio; eles organizam, planificam o funcionamento do lar, como uma equipe.  Mas, cabe à mulher cuidar do bom andamento da casa. É através da mãe que a criança descobre o amor e a ternura. É ela quem os inicia nas primeiras experiências da realidade da vida. Realidade tal como a linguagem, a higiene, a nutrição etc.  É ela que explica o porquê da autoridade do pai, ou saber fazer prova de autoridade, aceitando ou recusando um pedido dos filhos, ensinando a escala dos valores humanos. </a:t>
            </a:r>
            <a:endParaRPr/>
          </a:p>
        </p:txBody>
      </p:sp>
      <p:sp>
        <p:nvSpPr>
          <p:cNvPr id="125" name="CustomShape 2"/>
          <p:cNvSpPr/>
          <p:nvPr/>
        </p:nvSpPr>
        <p:spPr>
          <a:xfrm>
            <a:off x="4140000" y="4509000"/>
            <a:ext cx="4679640" cy="2010240"/>
          </a:xfrm>
          <a:prstGeom prst="rect">
            <a:avLst/>
          </a:prstGeom>
        </p:spPr>
        <p:txBody>
          <a:bodyPr bIns="45000" lIns="90000" rIns="90000" tIns="45000"/>
          <a:p>
            <a:r>
              <a:rPr b="1" lang="pt-BR">
                <a:solidFill>
                  <a:srgbClr val="000000"/>
                </a:solidFill>
                <a:latin typeface="Calibri"/>
              </a:rPr>
              <a:t>Ela continua a colaborar com a economia doméstica através do seu trabalho. A mulher tem que ter um espírito suficientemente aberto, atento, cheio de discernimento, para ajudar a família na assimilação dos costumes e mentalidade do país de adoção.</a:t>
            </a:r>
            <a:endParaRPr/>
          </a:p>
          <a:p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